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8" r:id="rId2"/>
  </p:sldIdLst>
  <p:sldSz cx="6858000" cy="9144000" type="screen4x3"/>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8FA2A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50" d="100"/>
          <a:sy n="50" d="100"/>
        </p:scale>
        <p:origin x="-1646" y="-58"/>
      </p:cViewPr>
      <p:guideLst>
        <p:guide orient="horz" pos="2880"/>
        <p:guide pos="2160"/>
      </p:guideLst>
    </p:cSldViewPr>
  </p:slideViewPr>
  <p:notesTextViewPr>
    <p:cViewPr>
      <p:scale>
        <a:sx n="1" d="1"/>
        <a:sy n="1" d="1"/>
      </p:scale>
      <p:origin x="0" y="0"/>
    </p:cViewPr>
  </p:notesTextViewPr>
  <p:notesViewPr>
    <p:cSldViewPr snapToGrid="0">
      <p:cViewPr varScale="1">
        <p:scale>
          <a:sx n="52" d="100"/>
          <a:sy n="52" d="100"/>
        </p:scale>
        <p:origin x="2862" y="84"/>
      </p:cViewPr>
      <p:guideLst/>
    </p:cSldViewPr>
  </p:notes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9901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99012"/>
          </a:xfrm>
          <a:prstGeom prst="rect">
            <a:avLst/>
          </a:prstGeom>
        </p:spPr>
        <p:txBody>
          <a:bodyPr vert="horz" lIns="91440" tIns="45720" rIns="91440" bIns="45720" rtlCol="0"/>
          <a:lstStyle>
            <a:lvl1pPr algn="r">
              <a:defRPr sz="1200"/>
            </a:lvl1pPr>
          </a:lstStyle>
          <a:p>
            <a:fld id="{C9629270-3925-489C-9058-0EB3EE2BC391}" type="datetimeFigureOut">
              <a:rPr lang="en-US" smtClean="0"/>
              <a:pPr/>
              <a:t>3/31/2020</a:t>
            </a:fld>
            <a:endParaRPr lang="en-US"/>
          </a:p>
        </p:txBody>
      </p:sp>
      <p:sp>
        <p:nvSpPr>
          <p:cNvPr id="4" name="Slide Image Placeholder 3"/>
          <p:cNvSpPr>
            <a:spLocks noGrp="1" noRot="1" noChangeAspect="1"/>
          </p:cNvSpPr>
          <p:nvPr>
            <p:ph type="sldImg" idx="2"/>
          </p:nvPr>
        </p:nvSpPr>
        <p:spPr>
          <a:xfrm>
            <a:off x="2170113" y="1243013"/>
            <a:ext cx="2517775" cy="33559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1F4D885C-CACE-4A68-B556-5CC470A097D5}" type="slidenum">
              <a:rPr lang="en-US" smtClean="0"/>
              <a:pPr/>
              <a:t>‹#›</a:t>
            </a:fld>
            <a:endParaRPr lang="en-US"/>
          </a:p>
        </p:txBody>
      </p:sp>
    </p:spTree>
    <p:extLst>
      <p:ext uri="{BB962C8B-B14F-4D97-AF65-F5344CB8AC3E}">
        <p14:creationId xmlns:p14="http://schemas.microsoft.com/office/powerpoint/2010/main" xmlns="" val="1961071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0113" y="1243013"/>
            <a:ext cx="2517775" cy="33559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4D885C-CACE-4A68-B556-5CC470A097D5}" type="slidenum">
              <a:rPr lang="en-US" smtClean="0"/>
              <a:pPr/>
              <a:t>1</a:t>
            </a:fld>
            <a:endParaRPr lang="en-US"/>
          </a:p>
        </p:txBody>
      </p:sp>
    </p:spTree>
    <p:extLst>
      <p:ext uri="{BB962C8B-B14F-4D97-AF65-F5344CB8AC3E}">
        <p14:creationId xmlns:p14="http://schemas.microsoft.com/office/powerpoint/2010/main" xmlns="" val="2170712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2024C0-A03F-4C17-8FF9-E91C7669C8B6}"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7E794-B505-4992-88A7-0242AE56B08E}" type="slidenum">
              <a:rPr lang="en-US" smtClean="0"/>
              <a:pPr/>
              <a:t>‹#›</a:t>
            </a:fld>
            <a:endParaRPr lang="en-US"/>
          </a:p>
        </p:txBody>
      </p:sp>
    </p:spTree>
    <p:extLst>
      <p:ext uri="{BB962C8B-B14F-4D97-AF65-F5344CB8AC3E}">
        <p14:creationId xmlns:p14="http://schemas.microsoft.com/office/powerpoint/2010/main" xmlns="" val="1957382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2024C0-A03F-4C17-8FF9-E91C7669C8B6}"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7E794-B505-4992-88A7-0242AE56B08E}" type="slidenum">
              <a:rPr lang="en-US" smtClean="0"/>
              <a:pPr/>
              <a:t>‹#›</a:t>
            </a:fld>
            <a:endParaRPr lang="en-US"/>
          </a:p>
        </p:txBody>
      </p:sp>
    </p:spTree>
    <p:extLst>
      <p:ext uri="{BB962C8B-B14F-4D97-AF65-F5344CB8AC3E}">
        <p14:creationId xmlns:p14="http://schemas.microsoft.com/office/powerpoint/2010/main" xmlns="" val="3551050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2024C0-A03F-4C17-8FF9-E91C7669C8B6}"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7E794-B505-4992-88A7-0242AE56B08E}" type="slidenum">
              <a:rPr lang="en-US" smtClean="0"/>
              <a:pPr/>
              <a:t>‹#›</a:t>
            </a:fld>
            <a:endParaRPr lang="en-US"/>
          </a:p>
        </p:txBody>
      </p:sp>
    </p:spTree>
    <p:extLst>
      <p:ext uri="{BB962C8B-B14F-4D97-AF65-F5344CB8AC3E}">
        <p14:creationId xmlns:p14="http://schemas.microsoft.com/office/powerpoint/2010/main" xmlns="" val="1391358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2024C0-A03F-4C17-8FF9-E91C7669C8B6}"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7E794-B505-4992-88A7-0242AE56B08E}" type="slidenum">
              <a:rPr lang="en-US" smtClean="0"/>
              <a:pPr/>
              <a:t>‹#›</a:t>
            </a:fld>
            <a:endParaRPr lang="en-US"/>
          </a:p>
        </p:txBody>
      </p:sp>
    </p:spTree>
    <p:extLst>
      <p:ext uri="{BB962C8B-B14F-4D97-AF65-F5344CB8AC3E}">
        <p14:creationId xmlns:p14="http://schemas.microsoft.com/office/powerpoint/2010/main" xmlns="" val="2598544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2024C0-A03F-4C17-8FF9-E91C7669C8B6}"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7E794-B505-4992-88A7-0242AE56B08E}" type="slidenum">
              <a:rPr lang="en-US" smtClean="0"/>
              <a:pPr/>
              <a:t>‹#›</a:t>
            </a:fld>
            <a:endParaRPr lang="en-US"/>
          </a:p>
        </p:txBody>
      </p:sp>
    </p:spTree>
    <p:extLst>
      <p:ext uri="{BB962C8B-B14F-4D97-AF65-F5344CB8AC3E}">
        <p14:creationId xmlns:p14="http://schemas.microsoft.com/office/powerpoint/2010/main" xmlns="" val="1626300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2024C0-A03F-4C17-8FF9-E91C7669C8B6}" type="datetimeFigureOut">
              <a:rPr lang="en-US" smtClean="0"/>
              <a:pPr/>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57E794-B505-4992-88A7-0242AE56B08E}" type="slidenum">
              <a:rPr lang="en-US" smtClean="0"/>
              <a:pPr/>
              <a:t>‹#›</a:t>
            </a:fld>
            <a:endParaRPr lang="en-US"/>
          </a:p>
        </p:txBody>
      </p:sp>
    </p:spTree>
    <p:extLst>
      <p:ext uri="{BB962C8B-B14F-4D97-AF65-F5344CB8AC3E}">
        <p14:creationId xmlns:p14="http://schemas.microsoft.com/office/powerpoint/2010/main" xmlns="" val="227797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2024C0-A03F-4C17-8FF9-E91C7669C8B6}" type="datetimeFigureOut">
              <a:rPr lang="en-US" smtClean="0"/>
              <a:pPr/>
              <a:t>3/31/2020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57E794-B505-4992-88A7-0242AE56B08E}" type="slidenum">
              <a:rPr lang="en-US" smtClean="0"/>
              <a:pPr/>
              <a:t>‹#›</a:t>
            </a:fld>
            <a:endParaRPr lang="en-US"/>
          </a:p>
        </p:txBody>
      </p:sp>
    </p:spTree>
    <p:extLst>
      <p:ext uri="{BB962C8B-B14F-4D97-AF65-F5344CB8AC3E}">
        <p14:creationId xmlns:p14="http://schemas.microsoft.com/office/powerpoint/2010/main" xmlns="" val="1529143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2024C0-A03F-4C17-8FF9-E91C7669C8B6}" type="datetimeFigureOut">
              <a:rPr lang="en-US" smtClean="0"/>
              <a:pPr/>
              <a:t>3/31/2020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57E794-B505-4992-88A7-0242AE56B08E}" type="slidenum">
              <a:rPr lang="en-US" smtClean="0"/>
              <a:pPr/>
              <a:t>‹#›</a:t>
            </a:fld>
            <a:endParaRPr lang="en-US"/>
          </a:p>
        </p:txBody>
      </p:sp>
    </p:spTree>
    <p:extLst>
      <p:ext uri="{BB962C8B-B14F-4D97-AF65-F5344CB8AC3E}">
        <p14:creationId xmlns:p14="http://schemas.microsoft.com/office/powerpoint/2010/main" xmlns="" val="197994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2024C0-A03F-4C17-8FF9-E91C7669C8B6}" type="datetimeFigureOut">
              <a:rPr lang="en-US" smtClean="0"/>
              <a:pPr/>
              <a:t>3/31/2020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57E794-B505-4992-88A7-0242AE56B08E}" type="slidenum">
              <a:rPr lang="en-US" smtClean="0"/>
              <a:pPr/>
              <a:t>‹#›</a:t>
            </a:fld>
            <a:endParaRPr lang="en-US"/>
          </a:p>
        </p:txBody>
      </p:sp>
    </p:spTree>
    <p:extLst>
      <p:ext uri="{BB962C8B-B14F-4D97-AF65-F5344CB8AC3E}">
        <p14:creationId xmlns:p14="http://schemas.microsoft.com/office/powerpoint/2010/main" xmlns="" val="175386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482024C0-A03F-4C17-8FF9-E91C7669C8B6}" type="datetimeFigureOut">
              <a:rPr lang="en-US" smtClean="0"/>
              <a:pPr/>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57E794-B505-4992-88A7-0242AE56B08E}" type="slidenum">
              <a:rPr lang="en-US" smtClean="0"/>
              <a:pPr/>
              <a:t>‹#›</a:t>
            </a:fld>
            <a:endParaRPr lang="en-US"/>
          </a:p>
        </p:txBody>
      </p:sp>
    </p:spTree>
    <p:extLst>
      <p:ext uri="{BB962C8B-B14F-4D97-AF65-F5344CB8AC3E}">
        <p14:creationId xmlns:p14="http://schemas.microsoft.com/office/powerpoint/2010/main" xmlns="" val="2542733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482024C0-A03F-4C17-8FF9-E91C7669C8B6}" type="datetimeFigureOut">
              <a:rPr lang="en-US" smtClean="0"/>
              <a:pPr/>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57E794-B505-4992-88A7-0242AE56B08E}" type="slidenum">
              <a:rPr lang="en-US" smtClean="0"/>
              <a:pPr/>
              <a:t>‹#›</a:t>
            </a:fld>
            <a:endParaRPr lang="en-US"/>
          </a:p>
        </p:txBody>
      </p:sp>
    </p:spTree>
    <p:extLst>
      <p:ext uri="{BB962C8B-B14F-4D97-AF65-F5344CB8AC3E}">
        <p14:creationId xmlns:p14="http://schemas.microsoft.com/office/powerpoint/2010/main" xmlns="" val="2041576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482024C0-A03F-4C17-8FF9-E91C7669C8B6}" type="datetimeFigureOut">
              <a:rPr lang="en-US" smtClean="0"/>
              <a:pPr/>
              <a:t>3/31/2020</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1E57E794-B505-4992-88A7-0242AE56B08E}" type="slidenum">
              <a:rPr lang="en-US" smtClean="0"/>
              <a:pPr/>
              <a:t>‹#›</a:t>
            </a:fld>
            <a:endParaRPr lang="en-US"/>
          </a:p>
        </p:txBody>
      </p:sp>
    </p:spTree>
    <p:extLst>
      <p:ext uri="{BB962C8B-B14F-4D97-AF65-F5344CB8AC3E}">
        <p14:creationId xmlns:p14="http://schemas.microsoft.com/office/powerpoint/2010/main" xmlns="" val="32175208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8.png"/><Relationship Id="rId18" Type="http://schemas.microsoft.com/office/2007/relationships/hdphoto" Target="../media/hdphoto5.wdp"/><Relationship Id="rId3" Type="http://schemas.openxmlformats.org/officeDocument/2006/relationships/notesSlide" Target="../notesSlides/notesSlide1.xml"/><Relationship Id="rId7" Type="http://schemas.openxmlformats.org/officeDocument/2006/relationships/image" Target="../media/image4.png"/><Relationship Id="rId12" Type="http://schemas.microsoft.com/office/2007/relationships/hdphoto" Target="../media/hdphoto3.wdp"/><Relationship Id="rId2" Type="http://schemas.openxmlformats.org/officeDocument/2006/relationships/slideLayout" Target="../slideLayouts/slideLayout2.xml"/><Relationship Id="rId16" Type="http://schemas.openxmlformats.org/officeDocument/2006/relationships/image" Target="../media/image9.png"/><Relationship Id="rId1" Type="http://schemas.openxmlformats.org/officeDocument/2006/relationships/vmlDrawing" Target="../drawings/vmlDrawing1.vml"/><Relationship Id="rId6" Type="http://schemas.microsoft.com/office/2007/relationships/hdphoto" Target="../media/hdphoto1.wdp"/><Relationship Id="rId11" Type="http://schemas.openxmlformats.org/officeDocument/2006/relationships/image" Target="../media/image7.png"/><Relationship Id="rId5" Type="http://schemas.openxmlformats.org/officeDocument/2006/relationships/image" Target="../media/image3.png"/><Relationship Id="rId15" Type="http://schemas.openxmlformats.org/officeDocument/2006/relationships/package" Target="../embeddings/Microsoft_Office_Word_Document1.docx"/><Relationship Id="rId10" Type="http://schemas.microsoft.com/office/2007/relationships/hdphoto" Target="../media/hdphoto2.wdp"/><Relationship Id="rId19" Type="http://schemas.openxmlformats.org/officeDocument/2006/relationships/image" Target="../media/image10.png"/><Relationship Id="rId4" Type="http://schemas.openxmlformats.org/officeDocument/2006/relationships/image" Target="../media/image2.jpeg"/><Relationship Id="rId9" Type="http://schemas.openxmlformats.org/officeDocument/2006/relationships/image" Target="../media/image6.png"/><Relationship Id="rId14" Type="http://schemas.microsoft.com/office/2007/relationships/hdphoto" Target="../media/hdphoto4.wdp"/></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t="-25000" b="-3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5" cstate="print">
            <a:extLst>
              <a:ext uri="{BEBA8EAE-BF5A-486C-A8C5-ECC9F3942E4B}">
                <a14:imgProps xmlns:a14="http://schemas.microsoft.com/office/drawing/2010/main" xmlns="">
                  <a14:imgLayer r:embed="rId6">
                    <a14:imgEffect>
                      <a14:backgroundRemoval t="708" b="42689" l="1167" r="47167"/>
                    </a14:imgEffect>
                  </a14:imgLayer>
                </a14:imgProps>
              </a:ext>
              <a:ext uri="{28A0092B-C50C-407E-A947-70E740481C1C}">
                <a14:useLocalDpi xmlns:a14="http://schemas.microsoft.com/office/drawing/2010/main" xmlns="" val="0"/>
              </a:ext>
            </a:extLst>
          </a:blip>
          <a:stretch>
            <a:fillRect/>
          </a:stretch>
        </p:blipFill>
        <p:spPr>
          <a:xfrm>
            <a:off x="1491954" y="8229499"/>
            <a:ext cx="2270776" cy="1604682"/>
          </a:xfrm>
          <a:prstGeom prst="rect">
            <a:avLst/>
          </a:prstGeom>
        </p:spPr>
      </p:pic>
      <p:pic>
        <p:nvPicPr>
          <p:cNvPr id="3" name="Picture 2"/>
          <p:cNvPicPr>
            <a:picLocks noChangeAspect="1"/>
          </p:cNvPicPr>
          <p:nvPr/>
        </p:nvPicPr>
        <p:blipFill rotWithShape="1">
          <a:blip r:embed="rId7" cstate="print">
            <a:extLst>
              <a:ext uri="{BEBA8EAE-BF5A-486C-A8C5-ECC9F3942E4B}">
                <a14:imgProps xmlns:a14="http://schemas.microsoft.com/office/drawing/2010/main" xmlns="">
                  <a14:imgLayer r:embed="rId6">
                    <a14:imgEffect>
                      <a14:backgroundRemoval t="16274" b="96226" l="19500" r="99500"/>
                    </a14:imgEffect>
                  </a14:imgLayer>
                </a14:imgProps>
              </a:ext>
              <a:ext uri="{28A0092B-C50C-407E-A947-70E740481C1C}">
                <a14:useLocalDpi xmlns:a14="http://schemas.microsoft.com/office/drawing/2010/main" xmlns="" val="0"/>
              </a:ext>
            </a:extLst>
          </a:blip>
          <a:srcRect l="23773" t="9421" b="1"/>
          <a:stretch/>
        </p:blipFill>
        <p:spPr>
          <a:xfrm>
            <a:off x="2228392" y="7376480"/>
            <a:ext cx="1882467" cy="1619147"/>
          </a:xfrm>
          <a:prstGeom prst="rect">
            <a:avLst/>
          </a:prstGeom>
        </p:spPr>
      </p:pic>
      <p:pic>
        <p:nvPicPr>
          <p:cNvPr id="5" name="Picture 4"/>
          <p:cNvPicPr>
            <a:picLocks noChangeAspect="1"/>
          </p:cNvPicPr>
          <p:nvPr/>
        </p:nvPicPr>
        <p:blipFill>
          <a:blip r:embed="rId8" cstate="print">
            <a:extLst>
              <a:ext uri="{BEBA8EAE-BF5A-486C-A8C5-ECC9F3942E4B}">
                <a14:imgProps xmlns:a14="http://schemas.microsoft.com/office/drawing/2010/main" xmlns="">
                  <a14:imgLayer r:embed="rId6">
                    <a14:imgEffect>
                      <a14:backgroundRemoval t="0" b="37500" l="47167" r="100000"/>
                    </a14:imgEffect>
                  </a14:imgLayer>
                </a14:imgProps>
              </a:ext>
              <a:ext uri="{28A0092B-C50C-407E-A947-70E740481C1C}">
                <a14:useLocalDpi xmlns:a14="http://schemas.microsoft.com/office/drawing/2010/main" xmlns="" val="0"/>
              </a:ext>
            </a:extLst>
          </a:blip>
          <a:stretch>
            <a:fillRect/>
          </a:stretch>
        </p:blipFill>
        <p:spPr>
          <a:xfrm>
            <a:off x="3397383" y="8312349"/>
            <a:ext cx="2028155" cy="1433229"/>
          </a:xfrm>
          <a:prstGeom prst="rect">
            <a:avLst/>
          </a:prstGeom>
        </p:spPr>
      </p:pic>
      <p:pic>
        <p:nvPicPr>
          <p:cNvPr id="1028" name="Picture 4" descr="Image result for shrimp"/>
          <p:cNvPicPr>
            <a:picLocks noChangeAspect="1" noChangeArrowheads="1"/>
          </p:cNvPicPr>
          <p:nvPr/>
        </p:nvPicPr>
        <p:blipFill rotWithShape="1">
          <a:blip r:embed="rId9" cstate="print">
            <a:extLst>
              <a:ext uri="{BEBA8EAE-BF5A-486C-A8C5-ECC9F3942E4B}">
                <a14:imgProps xmlns:a14="http://schemas.microsoft.com/office/drawing/2010/main" xmlns="">
                  <a14:imgLayer r:embed="rId10">
                    <a14:imgEffect>
                      <a14:backgroundRemoval t="25917" b="69927" l="9500" r="93000"/>
                    </a14:imgEffect>
                  </a14:imgLayer>
                </a14:imgProps>
              </a:ext>
              <a:ext uri="{28A0092B-C50C-407E-A947-70E740481C1C}">
                <a14:useLocalDpi xmlns:a14="http://schemas.microsoft.com/office/drawing/2010/main" xmlns="" val="0"/>
              </a:ext>
            </a:extLst>
          </a:blip>
          <a:srcRect l="9338" t="25754" r="7157" b="30655"/>
          <a:stretch/>
        </p:blipFill>
        <p:spPr bwMode="auto">
          <a:xfrm>
            <a:off x="644516" y="7980856"/>
            <a:ext cx="1194206" cy="509935"/>
          </a:xfrm>
          <a:prstGeom prst="rect">
            <a:avLst/>
          </a:prstGeom>
          <a:noFill/>
          <a:extLst>
            <a:ext uri="{909E8E84-426E-40DD-AFC4-6F175D3DCCD1}">
              <a14:hiddenFill xmlns:a14="http://schemas.microsoft.com/office/drawing/2010/main" xmlns="">
                <a:solidFill>
                  <a:srgbClr val="FFFFFF"/>
                </a:solidFill>
              </a14:hiddenFill>
            </a:ext>
          </a:extLst>
        </p:spPr>
      </p:pic>
      <p:pic>
        <p:nvPicPr>
          <p:cNvPr id="1030" name="Picture 6" descr="Image result for shrimp"/>
          <p:cNvPicPr>
            <a:picLocks noChangeAspect="1" noChangeArrowheads="1"/>
          </p:cNvPicPr>
          <p:nvPr/>
        </p:nvPicPr>
        <p:blipFill rotWithShape="1">
          <a:blip r:embed="rId11" cstate="print">
            <a:extLst>
              <a:ext uri="{BEBA8EAE-BF5A-486C-A8C5-ECC9F3942E4B}">
                <a14:imgProps xmlns:a14="http://schemas.microsoft.com/office/drawing/2010/main" xmlns="">
                  <a14:imgLayer r:embed="rId12">
                    <a14:imgEffect>
                      <a14:backgroundRemoval t="6827" b="93911" l="7764" r="89907"/>
                    </a14:imgEffect>
                  </a14:imgLayer>
                </a14:imgProps>
              </a:ext>
              <a:ext uri="{28A0092B-C50C-407E-A947-70E740481C1C}">
                <a14:useLocalDpi xmlns:a14="http://schemas.microsoft.com/office/drawing/2010/main" xmlns="" val="0"/>
              </a:ext>
            </a:extLst>
          </a:blip>
          <a:srcRect l="8516" t="6744" r="10010" b="5001"/>
          <a:stretch/>
        </p:blipFill>
        <p:spPr bwMode="auto">
          <a:xfrm>
            <a:off x="5291203" y="7839281"/>
            <a:ext cx="881375" cy="803525"/>
          </a:xfrm>
          <a:prstGeom prst="rect">
            <a:avLst/>
          </a:prstGeom>
          <a:noFill/>
          <a:extLst>
            <a:ext uri="{909E8E84-426E-40DD-AFC4-6F175D3DCCD1}">
              <a14:hiddenFill xmlns:a14="http://schemas.microsoft.com/office/drawing/2010/main" xmlns="">
                <a:solidFill>
                  <a:srgbClr val="FFFFFF"/>
                </a:solidFill>
              </a14:hiddenFill>
            </a:ext>
          </a:extLst>
        </p:spPr>
      </p:pic>
      <p:sp>
        <p:nvSpPr>
          <p:cNvPr id="19" name="Title 1"/>
          <p:cNvSpPr>
            <a:spLocks noGrp="1"/>
          </p:cNvSpPr>
          <p:nvPr>
            <p:ph type="title"/>
          </p:nvPr>
        </p:nvSpPr>
        <p:spPr>
          <a:xfrm>
            <a:off x="5058104" y="369285"/>
            <a:ext cx="1642114" cy="509862"/>
          </a:xfrm>
        </p:spPr>
        <p:txBody>
          <a:bodyPr>
            <a:normAutofit fontScale="90000"/>
          </a:bodyPr>
          <a:lstStyle/>
          <a:p>
            <a:pPr algn="ctr"/>
            <a:r>
              <a:rPr lang="ro-RO" sz="1300" b="1" dirty="0" smtClean="0">
                <a:solidFill>
                  <a:srgbClr val="002060"/>
                </a:solidFill>
                <a:latin typeface="Imprint MT Shadow" panose="04020605060303030202" pitchFamily="82" charset="0"/>
              </a:rPr>
              <a:t>TRADEMARK</a:t>
            </a:r>
            <a:br>
              <a:rPr lang="ro-RO" sz="1300" b="1" dirty="0" smtClean="0">
                <a:solidFill>
                  <a:srgbClr val="002060"/>
                </a:solidFill>
                <a:latin typeface="Imprint MT Shadow" panose="04020605060303030202" pitchFamily="82" charset="0"/>
              </a:rPr>
            </a:br>
            <a:r>
              <a:rPr lang="nn-NO" sz="1800" b="1" dirty="0" smtClean="0">
                <a:solidFill>
                  <a:srgbClr val="002060"/>
                </a:solidFill>
                <a:latin typeface="Imprint MT Shadow" panose="04020605060303030202" pitchFamily="82" charset="0"/>
              </a:rPr>
              <a:t>M20</a:t>
            </a:r>
            <a:r>
              <a:rPr lang="ro-RO" sz="1800" b="1" dirty="0" smtClean="0">
                <a:solidFill>
                  <a:srgbClr val="002060"/>
                </a:solidFill>
                <a:latin typeface="Imprint MT Shadow" panose="04020605060303030202" pitchFamily="82" charset="0"/>
              </a:rPr>
              <a:t>20</a:t>
            </a:r>
            <a:r>
              <a:rPr lang="nn-NO" sz="1800" b="1" dirty="0" smtClean="0">
                <a:solidFill>
                  <a:srgbClr val="002060"/>
                </a:solidFill>
                <a:latin typeface="Imprint MT Shadow" panose="04020605060303030202" pitchFamily="82" charset="0"/>
              </a:rPr>
              <a:t>/00</a:t>
            </a:r>
            <a:r>
              <a:rPr lang="ro-RO" sz="1800" b="1" dirty="0" smtClean="0">
                <a:solidFill>
                  <a:srgbClr val="002060"/>
                </a:solidFill>
                <a:latin typeface="Imprint MT Shadow" panose="04020605060303030202" pitchFamily="82" charset="0"/>
              </a:rPr>
              <a:t>8</a:t>
            </a:r>
            <a:r>
              <a:rPr lang="nn-NO" sz="1800" b="1" dirty="0" smtClean="0">
                <a:solidFill>
                  <a:srgbClr val="002060"/>
                </a:solidFill>
                <a:latin typeface="Imprint MT Shadow" panose="04020605060303030202" pitchFamily="82" charset="0"/>
              </a:rPr>
              <a:t>1</a:t>
            </a:r>
            <a:r>
              <a:rPr lang="ro-RO" sz="1800" b="1" dirty="0" smtClean="0">
                <a:solidFill>
                  <a:srgbClr val="002060"/>
                </a:solidFill>
                <a:latin typeface="Imprint MT Shadow" panose="04020605060303030202" pitchFamily="82" charset="0"/>
              </a:rPr>
              <a:t>1</a:t>
            </a:r>
            <a:endParaRPr lang="en-US" sz="1800" b="1" dirty="0">
              <a:solidFill>
                <a:srgbClr val="002060"/>
              </a:solidFill>
              <a:latin typeface="Imprint MT Shadow" panose="04020605060303030202" pitchFamily="82" charset="0"/>
            </a:endParaRPr>
          </a:p>
        </p:txBody>
      </p:sp>
      <p:sp>
        <p:nvSpPr>
          <p:cNvPr id="20" name="TextBox 19"/>
          <p:cNvSpPr txBox="1"/>
          <p:nvPr/>
        </p:nvSpPr>
        <p:spPr>
          <a:xfrm>
            <a:off x="175941" y="1014178"/>
            <a:ext cx="6546830" cy="769441"/>
          </a:xfrm>
          <a:prstGeom prst="rect">
            <a:avLst/>
          </a:prstGeom>
          <a:noFill/>
        </p:spPr>
        <p:txBody>
          <a:bodyPr wrap="square" rtlCol="0">
            <a:spAutoFit/>
          </a:bodyPr>
          <a:lstStyle/>
          <a:p>
            <a:pPr algn="ctr"/>
            <a:r>
              <a:rPr lang="fr-FR" sz="1100" b="1" dirty="0" err="1">
                <a:solidFill>
                  <a:srgbClr val="002060"/>
                </a:solidFill>
                <a:latin typeface="Arial" panose="020B0604020202020204" pitchFamily="34" charset="0"/>
                <a:cs typeface="Arial" panose="020B0604020202020204" pitchFamily="34" charset="0"/>
              </a:rPr>
              <a:t>Authors</a:t>
            </a:r>
            <a:r>
              <a:rPr lang="fr-FR" sz="1100" b="1" dirty="0">
                <a:solidFill>
                  <a:srgbClr val="002060"/>
                </a:solidFill>
                <a:latin typeface="Arial" panose="020B0604020202020204" pitchFamily="34" charset="0"/>
                <a:cs typeface="Arial" panose="020B0604020202020204" pitchFamily="34" charset="0"/>
              </a:rPr>
              <a:t>: </a:t>
            </a:r>
            <a:endParaRPr lang="ro-RO" sz="1100" b="1" dirty="0" smtClean="0">
              <a:solidFill>
                <a:srgbClr val="002060"/>
              </a:solidFill>
              <a:latin typeface="Arial" panose="020B0604020202020204" pitchFamily="34" charset="0"/>
              <a:cs typeface="Arial" panose="020B0604020202020204" pitchFamily="34" charset="0"/>
            </a:endParaRPr>
          </a:p>
          <a:p>
            <a:pPr algn="ctr"/>
            <a:r>
              <a:rPr lang="fr-FR" sz="1100" b="1" dirty="0" err="1" smtClean="0">
                <a:solidFill>
                  <a:srgbClr val="002060"/>
                </a:solidFill>
                <a:latin typeface="Arial" panose="020B0604020202020204" pitchFamily="34" charset="0"/>
                <a:cs typeface="Arial" panose="020B0604020202020204" pitchFamily="34" charset="0"/>
              </a:rPr>
              <a:t>Dumbravă</a:t>
            </a:r>
            <a:r>
              <a:rPr lang="fr-FR" sz="1100" b="1" dirty="0" smtClean="0">
                <a:solidFill>
                  <a:srgbClr val="002060"/>
                </a:solidFill>
                <a:latin typeface="Arial" panose="020B0604020202020204" pitchFamily="34" charset="0"/>
                <a:cs typeface="Arial" panose="020B0604020202020204" pitchFamily="34" charset="0"/>
              </a:rPr>
              <a:t> </a:t>
            </a:r>
            <a:r>
              <a:rPr lang="fr-FR" sz="1100" b="1" dirty="0" err="1" smtClean="0">
                <a:solidFill>
                  <a:srgbClr val="002060"/>
                </a:solidFill>
                <a:latin typeface="Arial" panose="020B0604020202020204" pitchFamily="34" charset="0"/>
                <a:cs typeface="Arial" panose="020B0604020202020204" pitchFamily="34" charset="0"/>
              </a:rPr>
              <a:t>Delia</a:t>
            </a:r>
            <a:r>
              <a:rPr lang="fr-FR" sz="1100" b="1" dirty="0" smtClean="0">
                <a:solidFill>
                  <a:srgbClr val="002060"/>
                </a:solidFill>
                <a:latin typeface="Arial" panose="020B0604020202020204" pitchFamily="34" charset="0"/>
                <a:cs typeface="Arial" panose="020B0604020202020204" pitchFamily="34" charset="0"/>
              </a:rPr>
              <a:t>-Gabriela, Alexa </a:t>
            </a:r>
            <a:r>
              <a:rPr lang="fr-FR" sz="1100" b="1" dirty="0" err="1" smtClean="0">
                <a:solidFill>
                  <a:srgbClr val="002060"/>
                </a:solidFill>
                <a:latin typeface="Arial" panose="020B0604020202020204" pitchFamily="34" charset="0"/>
                <a:cs typeface="Arial" panose="020B0604020202020204" pitchFamily="34" charset="0"/>
              </a:rPr>
              <a:t>Ersilia-Călina</a:t>
            </a:r>
            <a:r>
              <a:rPr lang="fr-FR" sz="1100" b="1" dirty="0" smtClean="0">
                <a:solidFill>
                  <a:srgbClr val="002060"/>
                </a:solidFill>
                <a:latin typeface="Arial" panose="020B0604020202020204" pitchFamily="34" charset="0"/>
                <a:cs typeface="Arial" panose="020B0604020202020204" pitchFamily="34" charset="0"/>
              </a:rPr>
              <a:t>, </a:t>
            </a:r>
            <a:r>
              <a:rPr lang="fr-FR" sz="1100" b="1" dirty="0" err="1" smtClean="0">
                <a:solidFill>
                  <a:srgbClr val="002060"/>
                </a:solidFill>
                <a:latin typeface="Arial" panose="020B0604020202020204" pitchFamily="34" charset="0"/>
                <a:cs typeface="Arial" panose="020B0604020202020204" pitchFamily="34" charset="0"/>
              </a:rPr>
              <a:t>Botău</a:t>
            </a:r>
            <a:r>
              <a:rPr lang="fr-FR" sz="1100" b="1" dirty="0" smtClean="0">
                <a:solidFill>
                  <a:srgbClr val="002060"/>
                </a:solidFill>
                <a:latin typeface="Arial" panose="020B0604020202020204" pitchFamily="34" charset="0"/>
                <a:cs typeface="Arial" panose="020B0604020202020204" pitchFamily="34" charset="0"/>
              </a:rPr>
              <a:t> </a:t>
            </a:r>
            <a:r>
              <a:rPr lang="fr-FR" sz="1100" b="1" dirty="0" err="1" smtClean="0">
                <a:solidFill>
                  <a:srgbClr val="002060"/>
                </a:solidFill>
                <a:latin typeface="Arial" panose="020B0604020202020204" pitchFamily="34" charset="0"/>
                <a:cs typeface="Arial" panose="020B0604020202020204" pitchFamily="34" charset="0"/>
              </a:rPr>
              <a:t>Dorica</a:t>
            </a:r>
            <a:r>
              <a:rPr lang="fr-FR" sz="1100" b="1" dirty="0" smtClean="0">
                <a:solidFill>
                  <a:srgbClr val="002060"/>
                </a:solidFill>
                <a:latin typeface="Arial" panose="020B0604020202020204" pitchFamily="34" charset="0"/>
                <a:cs typeface="Arial" panose="020B0604020202020204" pitchFamily="34" charset="0"/>
              </a:rPr>
              <a:t>, </a:t>
            </a:r>
            <a:r>
              <a:rPr lang="fr-FR" sz="1100" b="1" dirty="0" err="1" smtClean="0">
                <a:solidFill>
                  <a:srgbClr val="002060"/>
                </a:solidFill>
                <a:latin typeface="Arial" panose="020B0604020202020204" pitchFamily="34" charset="0"/>
                <a:cs typeface="Arial" panose="020B0604020202020204" pitchFamily="34" charset="0"/>
              </a:rPr>
              <a:t>Cocan</a:t>
            </a:r>
            <a:r>
              <a:rPr lang="fr-FR" sz="1100" b="1" dirty="0" smtClean="0">
                <a:solidFill>
                  <a:srgbClr val="002060"/>
                </a:solidFill>
                <a:latin typeface="Arial" panose="020B0604020202020204" pitchFamily="34" charset="0"/>
                <a:cs typeface="Arial" panose="020B0604020202020204" pitchFamily="34" charset="0"/>
              </a:rPr>
              <a:t> Ileana, </a:t>
            </a:r>
            <a:r>
              <a:rPr lang="fr-FR" sz="1100" b="1" dirty="0" err="1" smtClean="0">
                <a:solidFill>
                  <a:srgbClr val="002060"/>
                </a:solidFill>
                <a:latin typeface="Arial" panose="020B0604020202020204" pitchFamily="34" charset="0"/>
                <a:cs typeface="Arial" panose="020B0604020202020204" pitchFamily="34" charset="0"/>
              </a:rPr>
              <a:t>Dogaru</a:t>
            </a:r>
            <a:r>
              <a:rPr lang="fr-FR" sz="1100" b="1" dirty="0" smtClean="0">
                <a:solidFill>
                  <a:srgbClr val="002060"/>
                </a:solidFill>
                <a:latin typeface="Arial" panose="020B0604020202020204" pitchFamily="34" charset="0"/>
                <a:cs typeface="Arial" panose="020B0604020202020204" pitchFamily="34" charset="0"/>
              </a:rPr>
              <a:t> Diana-Veronica, </a:t>
            </a:r>
            <a:r>
              <a:rPr lang="fr-FR" sz="1100" b="1" dirty="0" err="1" smtClean="0">
                <a:solidFill>
                  <a:srgbClr val="002060"/>
                </a:solidFill>
                <a:latin typeface="Arial" panose="020B0604020202020204" pitchFamily="34" charset="0"/>
                <a:cs typeface="Arial" panose="020B0604020202020204" pitchFamily="34" charset="0"/>
              </a:rPr>
              <a:t>Drugă</a:t>
            </a:r>
            <a:r>
              <a:rPr lang="fr-FR" sz="1100" b="1" dirty="0" smtClean="0">
                <a:solidFill>
                  <a:srgbClr val="002060"/>
                </a:solidFill>
                <a:latin typeface="Arial" panose="020B0604020202020204" pitchFamily="34" charset="0"/>
                <a:cs typeface="Arial" panose="020B0604020202020204" pitchFamily="34" charset="0"/>
              </a:rPr>
              <a:t> </a:t>
            </a:r>
            <a:r>
              <a:rPr lang="fr-FR" sz="1100" b="1" dirty="0" err="1" smtClean="0">
                <a:solidFill>
                  <a:srgbClr val="002060"/>
                </a:solidFill>
                <a:latin typeface="Arial" panose="020B0604020202020204" pitchFamily="34" charset="0"/>
                <a:cs typeface="Arial" panose="020B0604020202020204" pitchFamily="34" charset="0"/>
              </a:rPr>
              <a:t>Mărioara</a:t>
            </a:r>
            <a:r>
              <a:rPr lang="fr-FR" sz="1100" b="1" dirty="0" smtClean="0">
                <a:solidFill>
                  <a:srgbClr val="002060"/>
                </a:solidFill>
                <a:latin typeface="Arial" panose="020B0604020202020204" pitchFamily="34" charset="0"/>
                <a:cs typeface="Arial" panose="020B0604020202020204" pitchFamily="34" charset="0"/>
              </a:rPr>
              <a:t>, </a:t>
            </a:r>
            <a:r>
              <a:rPr lang="fr-FR" sz="1100" b="1" dirty="0" err="1" smtClean="0">
                <a:solidFill>
                  <a:srgbClr val="002060"/>
                </a:solidFill>
                <a:latin typeface="Arial" panose="020B0604020202020204" pitchFamily="34" charset="0"/>
                <a:cs typeface="Arial" panose="020B0604020202020204" pitchFamily="34" charset="0"/>
              </a:rPr>
              <a:t>Mișcă</a:t>
            </a:r>
            <a:r>
              <a:rPr lang="fr-FR" sz="1100" b="1" dirty="0" smtClean="0">
                <a:solidFill>
                  <a:srgbClr val="002060"/>
                </a:solidFill>
                <a:latin typeface="Arial" panose="020B0604020202020204" pitchFamily="34" charset="0"/>
                <a:cs typeface="Arial" panose="020B0604020202020204" pitchFamily="34" charset="0"/>
              </a:rPr>
              <a:t> </a:t>
            </a:r>
            <a:r>
              <a:rPr lang="fr-FR" sz="1100" b="1" dirty="0" err="1" smtClean="0">
                <a:solidFill>
                  <a:srgbClr val="002060"/>
                </a:solidFill>
                <a:latin typeface="Arial" panose="020B0604020202020204" pitchFamily="34" charset="0"/>
                <a:cs typeface="Arial" panose="020B0604020202020204" pitchFamily="34" charset="0"/>
              </a:rPr>
              <a:t>Corina</a:t>
            </a:r>
            <a:r>
              <a:rPr lang="fr-FR" sz="1100" b="1" dirty="0" smtClean="0">
                <a:solidFill>
                  <a:srgbClr val="002060"/>
                </a:solidFill>
                <a:latin typeface="Arial" panose="020B0604020202020204" pitchFamily="34" charset="0"/>
                <a:cs typeface="Arial" panose="020B0604020202020204" pitchFamily="34" charset="0"/>
              </a:rPr>
              <a:t> Dana, </a:t>
            </a:r>
            <a:r>
              <a:rPr lang="fr-FR" sz="1100" b="1" dirty="0" err="1" smtClean="0">
                <a:solidFill>
                  <a:srgbClr val="002060"/>
                </a:solidFill>
                <a:latin typeface="Arial" panose="020B0604020202020204" pitchFamily="34" charset="0"/>
                <a:cs typeface="Arial" panose="020B0604020202020204" pitchFamily="34" charset="0"/>
              </a:rPr>
              <a:t>Moldovan</a:t>
            </a:r>
            <a:r>
              <a:rPr lang="fr-FR" sz="1100" b="1" dirty="0" smtClean="0">
                <a:solidFill>
                  <a:srgbClr val="002060"/>
                </a:solidFill>
                <a:latin typeface="Arial" panose="020B0604020202020204" pitchFamily="34" charset="0"/>
                <a:cs typeface="Arial" panose="020B0604020202020204" pitchFamily="34" charset="0"/>
              </a:rPr>
              <a:t> </a:t>
            </a:r>
            <a:r>
              <a:rPr lang="fr-FR" sz="1100" b="1" dirty="0" err="1" smtClean="0">
                <a:solidFill>
                  <a:srgbClr val="002060"/>
                </a:solidFill>
                <a:latin typeface="Arial" panose="020B0604020202020204" pitchFamily="34" charset="0"/>
                <a:cs typeface="Arial" panose="020B0604020202020204" pitchFamily="34" charset="0"/>
              </a:rPr>
              <a:t>Camelia</a:t>
            </a:r>
            <a:r>
              <a:rPr lang="fr-FR" sz="1100" b="1" dirty="0" smtClean="0">
                <a:solidFill>
                  <a:srgbClr val="002060"/>
                </a:solidFill>
                <a:latin typeface="Arial" panose="020B0604020202020204" pitchFamily="34" charset="0"/>
                <a:cs typeface="Arial" panose="020B0604020202020204" pitchFamily="34" charset="0"/>
              </a:rPr>
              <a:t>, </a:t>
            </a:r>
            <a:r>
              <a:rPr lang="fr-FR" sz="1100" b="1" dirty="0" err="1" smtClean="0">
                <a:solidFill>
                  <a:srgbClr val="002060"/>
                </a:solidFill>
                <a:latin typeface="Arial" panose="020B0604020202020204" pitchFamily="34" charset="0"/>
                <a:cs typeface="Arial" panose="020B0604020202020204" pitchFamily="34" charset="0"/>
              </a:rPr>
              <a:t>Negrea</a:t>
            </a:r>
            <a:r>
              <a:rPr lang="fr-FR" sz="1100" b="1" dirty="0" smtClean="0">
                <a:solidFill>
                  <a:srgbClr val="002060"/>
                </a:solidFill>
                <a:latin typeface="Arial" panose="020B0604020202020204" pitchFamily="34" charset="0"/>
                <a:cs typeface="Arial" panose="020B0604020202020204" pitchFamily="34" charset="0"/>
              </a:rPr>
              <a:t> Monica, </a:t>
            </a:r>
            <a:endParaRPr lang="ro-RO" sz="1100" b="1" dirty="0" smtClean="0">
              <a:solidFill>
                <a:srgbClr val="002060"/>
              </a:solidFill>
              <a:latin typeface="Arial" panose="020B0604020202020204" pitchFamily="34" charset="0"/>
              <a:cs typeface="Arial" panose="020B0604020202020204" pitchFamily="34" charset="0"/>
            </a:endParaRPr>
          </a:p>
          <a:p>
            <a:pPr algn="ctr"/>
            <a:r>
              <a:rPr lang="fr-FR" sz="1100" b="1" dirty="0" err="1" smtClean="0">
                <a:solidFill>
                  <a:srgbClr val="002060"/>
                </a:solidFill>
                <a:latin typeface="Arial" panose="020B0604020202020204" pitchFamily="34" charset="0"/>
                <a:cs typeface="Arial" panose="020B0604020202020204" pitchFamily="34" charset="0"/>
              </a:rPr>
              <a:t>Popa</a:t>
            </a:r>
            <a:r>
              <a:rPr lang="fr-FR" sz="1100" b="1" dirty="0" smtClean="0">
                <a:solidFill>
                  <a:srgbClr val="002060"/>
                </a:solidFill>
                <a:latin typeface="Arial" panose="020B0604020202020204" pitchFamily="34" charset="0"/>
                <a:cs typeface="Arial" panose="020B0604020202020204" pitchFamily="34" charset="0"/>
              </a:rPr>
              <a:t> </a:t>
            </a:r>
            <a:r>
              <a:rPr lang="fr-FR" sz="1100" b="1" dirty="0" err="1" smtClean="0">
                <a:solidFill>
                  <a:srgbClr val="002060"/>
                </a:solidFill>
                <a:latin typeface="Arial" panose="020B0604020202020204" pitchFamily="34" charset="0"/>
                <a:cs typeface="Arial" panose="020B0604020202020204" pitchFamily="34" charset="0"/>
              </a:rPr>
              <a:t>Viorica-Mirela</a:t>
            </a:r>
            <a:r>
              <a:rPr lang="fr-FR" sz="1100" b="1" dirty="0" smtClean="0">
                <a:solidFill>
                  <a:srgbClr val="002060"/>
                </a:solidFill>
                <a:latin typeface="Arial" panose="020B0604020202020204" pitchFamily="34" charset="0"/>
                <a:cs typeface="Arial" panose="020B0604020202020204" pitchFamily="34" charset="0"/>
              </a:rPr>
              <a:t>, Raba Diana-</a:t>
            </a:r>
            <a:r>
              <a:rPr lang="fr-FR" sz="1100" b="1" dirty="0" err="1" smtClean="0">
                <a:solidFill>
                  <a:srgbClr val="002060"/>
                </a:solidFill>
                <a:latin typeface="Arial" panose="020B0604020202020204" pitchFamily="34" charset="0"/>
                <a:cs typeface="Arial" panose="020B0604020202020204" pitchFamily="34" charset="0"/>
              </a:rPr>
              <a:t>Nicoleta</a:t>
            </a:r>
            <a:r>
              <a:rPr lang="fr-FR" sz="1100" b="1" dirty="0" smtClean="0">
                <a:solidFill>
                  <a:srgbClr val="002060"/>
                </a:solidFill>
                <a:latin typeface="Arial" panose="020B0604020202020204" pitchFamily="34" charset="0"/>
                <a:cs typeface="Arial" panose="020B0604020202020204" pitchFamily="34" charset="0"/>
              </a:rPr>
              <a:t>, </a:t>
            </a:r>
            <a:r>
              <a:rPr lang="fr-FR" sz="1100" b="1" dirty="0" err="1" smtClean="0">
                <a:solidFill>
                  <a:srgbClr val="002060"/>
                </a:solidFill>
                <a:latin typeface="Arial" panose="020B0604020202020204" pitchFamily="34" charset="0"/>
                <a:cs typeface="Arial" panose="020B0604020202020204" pitchFamily="34" charset="0"/>
              </a:rPr>
              <a:t>Rinovetz</a:t>
            </a:r>
            <a:r>
              <a:rPr lang="fr-FR" sz="1100" b="1" dirty="0" smtClean="0">
                <a:solidFill>
                  <a:srgbClr val="002060"/>
                </a:solidFill>
                <a:latin typeface="Arial" panose="020B0604020202020204" pitchFamily="34" charset="0"/>
                <a:cs typeface="Arial" panose="020B0604020202020204" pitchFamily="34" charset="0"/>
              </a:rPr>
              <a:t> Alexandru Erne</a:t>
            </a:r>
            <a:endParaRPr lang="en-US" sz="1100" dirty="0">
              <a:solidFill>
                <a:srgbClr val="002060"/>
              </a:solidFill>
              <a:latin typeface="Goudy Old Style" panose="02020502050305020303" pitchFamily="18" charset="0"/>
            </a:endParaRPr>
          </a:p>
        </p:txBody>
      </p:sp>
      <p:sp>
        <p:nvSpPr>
          <p:cNvPr id="21" name="TextBox 20"/>
          <p:cNvSpPr txBox="1"/>
          <p:nvPr/>
        </p:nvSpPr>
        <p:spPr>
          <a:xfrm>
            <a:off x="107947" y="2137840"/>
            <a:ext cx="3346561" cy="6017032"/>
          </a:xfrm>
          <a:prstGeom prst="rect">
            <a:avLst/>
          </a:prstGeom>
          <a:noFill/>
        </p:spPr>
        <p:txBody>
          <a:bodyPr wrap="square" rtlCol="0">
            <a:spAutoFit/>
          </a:bodyPr>
          <a:lstStyle/>
          <a:p>
            <a:pPr algn="just"/>
            <a:r>
              <a:rPr lang="fr-FR" sz="1100" spc="-50" dirty="0">
                <a:solidFill>
                  <a:schemeClr val="bg1"/>
                </a:solidFill>
              </a:rPr>
              <a:t>A range of </a:t>
            </a:r>
            <a:r>
              <a:rPr lang="fr-FR" sz="1100" spc="-50" dirty="0" err="1">
                <a:solidFill>
                  <a:schemeClr val="bg1"/>
                </a:solidFill>
              </a:rPr>
              <a:t>innovative</a:t>
            </a:r>
            <a:r>
              <a:rPr lang="fr-FR" sz="1100" spc="-50" dirty="0">
                <a:solidFill>
                  <a:schemeClr val="bg1"/>
                </a:solidFill>
              </a:rPr>
              <a:t> pate </a:t>
            </a:r>
            <a:r>
              <a:rPr lang="fr-FR" sz="1100" spc="-50" dirty="0" err="1">
                <a:solidFill>
                  <a:schemeClr val="bg1"/>
                </a:solidFill>
              </a:rPr>
              <a:t>obtained</a:t>
            </a:r>
            <a:r>
              <a:rPr lang="fr-FR" sz="1100" spc="-50" dirty="0">
                <a:solidFill>
                  <a:schemeClr val="bg1"/>
                </a:solidFill>
              </a:rPr>
              <a:t> </a:t>
            </a:r>
            <a:r>
              <a:rPr lang="fr-FR" sz="1100" spc="-50" dirty="0" err="1">
                <a:solidFill>
                  <a:schemeClr val="bg1"/>
                </a:solidFill>
              </a:rPr>
              <a:t>from</a:t>
            </a:r>
            <a:r>
              <a:rPr lang="fr-FR" sz="1100" spc="-50" dirty="0">
                <a:solidFill>
                  <a:schemeClr val="bg1"/>
                </a:solidFill>
              </a:rPr>
              <a:t> </a:t>
            </a:r>
            <a:r>
              <a:rPr lang="fr-FR" sz="1100" spc="-50" dirty="0" err="1">
                <a:solidFill>
                  <a:schemeClr val="bg1"/>
                </a:solidFill>
              </a:rPr>
              <a:t>seafood</a:t>
            </a:r>
            <a:r>
              <a:rPr lang="fr-FR" sz="1100" spc="-50" dirty="0">
                <a:solidFill>
                  <a:schemeClr val="bg1"/>
                </a:solidFill>
              </a:rPr>
              <a:t>, </a:t>
            </a:r>
            <a:r>
              <a:rPr lang="fr-FR" sz="1100" spc="-50" dirty="0" err="1">
                <a:solidFill>
                  <a:schemeClr val="bg1"/>
                </a:solidFill>
              </a:rPr>
              <a:t>vegetable</a:t>
            </a:r>
            <a:r>
              <a:rPr lang="fr-FR" sz="1100" spc="-50" dirty="0">
                <a:solidFill>
                  <a:schemeClr val="bg1"/>
                </a:solidFill>
              </a:rPr>
              <a:t> </a:t>
            </a:r>
            <a:r>
              <a:rPr lang="fr-FR" sz="1100" spc="-50" dirty="0" err="1">
                <a:solidFill>
                  <a:schemeClr val="bg1"/>
                </a:solidFill>
              </a:rPr>
              <a:t>oils</a:t>
            </a:r>
            <a:r>
              <a:rPr lang="fr-FR" sz="1100" spc="-50" dirty="0">
                <a:solidFill>
                  <a:schemeClr val="bg1"/>
                </a:solidFill>
              </a:rPr>
              <a:t>, </a:t>
            </a:r>
            <a:r>
              <a:rPr lang="fr-FR" sz="1100" spc="-50" dirty="0" err="1">
                <a:solidFill>
                  <a:schemeClr val="bg1"/>
                </a:solidFill>
              </a:rPr>
              <a:t>natural</a:t>
            </a:r>
            <a:r>
              <a:rPr lang="fr-FR" sz="1100" spc="-50" dirty="0">
                <a:solidFill>
                  <a:schemeClr val="bg1"/>
                </a:solidFill>
              </a:rPr>
              <a:t> </a:t>
            </a:r>
            <a:r>
              <a:rPr lang="fr-FR" sz="1100" spc="-50" dirty="0" err="1">
                <a:solidFill>
                  <a:schemeClr val="bg1"/>
                </a:solidFill>
              </a:rPr>
              <a:t>spices</a:t>
            </a:r>
            <a:r>
              <a:rPr lang="fr-FR" sz="1100" spc="-50" dirty="0">
                <a:solidFill>
                  <a:schemeClr val="bg1"/>
                </a:solidFill>
              </a:rPr>
              <a:t> and </a:t>
            </a:r>
            <a:r>
              <a:rPr lang="fr-FR" sz="1100" spc="-50" dirty="0" err="1">
                <a:solidFill>
                  <a:schemeClr val="bg1"/>
                </a:solidFill>
              </a:rPr>
              <a:t>vegetables</a:t>
            </a:r>
            <a:r>
              <a:rPr lang="fr-FR" sz="1100" spc="-50" dirty="0">
                <a:solidFill>
                  <a:schemeClr val="bg1"/>
                </a:solidFill>
              </a:rPr>
              <a:t>, in </a:t>
            </a:r>
            <a:r>
              <a:rPr lang="fr-FR" sz="1100" spc="-50" dirty="0" err="1">
                <a:solidFill>
                  <a:schemeClr val="bg1"/>
                </a:solidFill>
              </a:rPr>
              <a:t>different</a:t>
            </a:r>
            <a:r>
              <a:rPr lang="fr-FR" sz="1100" spc="-50" dirty="0">
                <a:solidFill>
                  <a:schemeClr val="bg1"/>
                </a:solidFill>
              </a:rPr>
              <a:t> </a:t>
            </a:r>
            <a:r>
              <a:rPr lang="fr-FR" sz="1100" spc="-50" dirty="0" err="1">
                <a:solidFill>
                  <a:schemeClr val="bg1"/>
                </a:solidFill>
              </a:rPr>
              <a:t>assortments</a:t>
            </a:r>
            <a:r>
              <a:rPr lang="fr-FR" sz="1100" spc="-50" dirty="0">
                <a:solidFill>
                  <a:schemeClr val="bg1"/>
                </a:solidFill>
              </a:rPr>
              <a:t> </a:t>
            </a:r>
            <a:r>
              <a:rPr lang="fr-FR" sz="1100" spc="-50" dirty="0" err="1">
                <a:solidFill>
                  <a:schemeClr val="bg1"/>
                </a:solidFill>
              </a:rPr>
              <a:t>according</a:t>
            </a:r>
            <a:r>
              <a:rPr lang="fr-FR" sz="1100" spc="-50" dirty="0">
                <a:solidFill>
                  <a:schemeClr val="bg1"/>
                </a:solidFill>
              </a:rPr>
              <a:t> to the </a:t>
            </a:r>
            <a:r>
              <a:rPr lang="fr-FR" sz="1100" spc="-50" dirty="0" err="1">
                <a:solidFill>
                  <a:schemeClr val="bg1"/>
                </a:solidFill>
              </a:rPr>
              <a:t>manufacturing</a:t>
            </a:r>
            <a:r>
              <a:rPr lang="fr-FR" sz="1100" spc="-50" dirty="0">
                <a:solidFill>
                  <a:schemeClr val="bg1"/>
                </a:solidFill>
              </a:rPr>
              <a:t> </a:t>
            </a:r>
            <a:r>
              <a:rPr lang="fr-FR" sz="1100" spc="-50" dirty="0" err="1">
                <a:solidFill>
                  <a:schemeClr val="bg1"/>
                </a:solidFill>
              </a:rPr>
              <a:t>recipe</a:t>
            </a:r>
            <a:r>
              <a:rPr lang="fr-FR" sz="1100" spc="-50" dirty="0">
                <a:solidFill>
                  <a:schemeClr val="bg1"/>
                </a:solidFill>
              </a:rPr>
              <a:t>. The </a:t>
            </a:r>
            <a:r>
              <a:rPr lang="fr-FR" sz="1100" spc="-50" dirty="0" err="1">
                <a:solidFill>
                  <a:schemeClr val="bg1"/>
                </a:solidFill>
              </a:rPr>
              <a:t>products</a:t>
            </a:r>
            <a:r>
              <a:rPr lang="fr-FR" sz="1100" spc="-50" dirty="0">
                <a:solidFill>
                  <a:schemeClr val="bg1"/>
                </a:solidFill>
              </a:rPr>
              <a:t> are </a:t>
            </a:r>
            <a:r>
              <a:rPr lang="fr-FR" sz="1100" spc="-50" dirty="0" err="1">
                <a:solidFill>
                  <a:schemeClr val="bg1"/>
                </a:solidFill>
              </a:rPr>
              <a:t>both</a:t>
            </a:r>
            <a:r>
              <a:rPr lang="fr-FR" sz="1100" spc="-50" dirty="0">
                <a:solidFill>
                  <a:schemeClr val="bg1"/>
                </a:solidFill>
              </a:rPr>
              <a:t> </a:t>
            </a:r>
            <a:r>
              <a:rPr lang="fr-FR" sz="1100" spc="-50" dirty="0" err="1">
                <a:solidFill>
                  <a:schemeClr val="bg1"/>
                </a:solidFill>
              </a:rPr>
              <a:t>tasty</a:t>
            </a:r>
            <a:r>
              <a:rPr lang="fr-FR" sz="1100" spc="-50" dirty="0">
                <a:solidFill>
                  <a:schemeClr val="bg1"/>
                </a:solidFill>
              </a:rPr>
              <a:t> and </a:t>
            </a:r>
            <a:r>
              <a:rPr lang="fr-FR" sz="1100" spc="-50" dirty="0" err="1">
                <a:solidFill>
                  <a:schemeClr val="bg1"/>
                </a:solidFill>
              </a:rPr>
              <a:t>healthy</a:t>
            </a:r>
            <a:r>
              <a:rPr lang="fr-FR" sz="1100" spc="-50" dirty="0">
                <a:solidFill>
                  <a:schemeClr val="bg1"/>
                </a:solidFill>
              </a:rPr>
              <a:t>, </a:t>
            </a:r>
            <a:r>
              <a:rPr lang="fr-FR" sz="1100" spc="-50" dirty="0" err="1">
                <a:solidFill>
                  <a:schemeClr val="bg1"/>
                </a:solidFill>
              </a:rPr>
              <a:t>being</a:t>
            </a:r>
            <a:r>
              <a:rPr lang="fr-FR" sz="1100" spc="-50" dirty="0">
                <a:solidFill>
                  <a:schemeClr val="bg1"/>
                </a:solidFill>
              </a:rPr>
              <a:t> </a:t>
            </a:r>
            <a:r>
              <a:rPr lang="fr-FR" sz="1100" spc="-50" dirty="0" err="1">
                <a:solidFill>
                  <a:schemeClr val="bg1"/>
                </a:solidFill>
              </a:rPr>
              <a:t>rich</a:t>
            </a:r>
            <a:r>
              <a:rPr lang="fr-FR" sz="1100" spc="-50" dirty="0">
                <a:solidFill>
                  <a:schemeClr val="bg1"/>
                </a:solidFill>
              </a:rPr>
              <a:t> in </a:t>
            </a:r>
            <a:r>
              <a:rPr lang="fr-FR" sz="1100" spc="-50" dirty="0" err="1">
                <a:solidFill>
                  <a:schemeClr val="bg1"/>
                </a:solidFill>
              </a:rPr>
              <a:t>polyphenols</a:t>
            </a:r>
            <a:r>
              <a:rPr lang="fr-FR" sz="1100" spc="-50" dirty="0">
                <a:solidFill>
                  <a:schemeClr val="bg1"/>
                </a:solidFill>
              </a:rPr>
              <a:t>, </a:t>
            </a:r>
            <a:r>
              <a:rPr lang="fr-FR" sz="1100" spc="-50" dirty="0" err="1">
                <a:solidFill>
                  <a:schemeClr val="bg1"/>
                </a:solidFill>
              </a:rPr>
              <a:t>unsaturated</a:t>
            </a:r>
            <a:r>
              <a:rPr lang="fr-FR" sz="1100" spc="-50" dirty="0">
                <a:solidFill>
                  <a:schemeClr val="bg1"/>
                </a:solidFill>
              </a:rPr>
              <a:t> </a:t>
            </a:r>
            <a:r>
              <a:rPr lang="fr-FR" sz="1100" spc="-50" dirty="0" err="1">
                <a:solidFill>
                  <a:schemeClr val="bg1"/>
                </a:solidFill>
              </a:rPr>
              <a:t>fatty</a:t>
            </a:r>
            <a:r>
              <a:rPr lang="fr-FR" sz="1100" spc="-50" dirty="0">
                <a:solidFill>
                  <a:schemeClr val="bg1"/>
                </a:solidFill>
              </a:rPr>
              <a:t> </a:t>
            </a:r>
            <a:r>
              <a:rPr lang="fr-FR" sz="1100" spc="-50" dirty="0" err="1">
                <a:solidFill>
                  <a:schemeClr val="bg1"/>
                </a:solidFill>
              </a:rPr>
              <a:t>acids</a:t>
            </a:r>
            <a:r>
              <a:rPr lang="fr-FR" sz="1100" spc="-50" dirty="0">
                <a:solidFill>
                  <a:schemeClr val="bg1"/>
                </a:solidFill>
              </a:rPr>
              <a:t>, </a:t>
            </a:r>
            <a:r>
              <a:rPr lang="fr-FR" sz="1100" spc="-50" dirty="0" err="1">
                <a:solidFill>
                  <a:schemeClr val="bg1"/>
                </a:solidFill>
              </a:rPr>
              <a:t>quality</a:t>
            </a:r>
            <a:r>
              <a:rPr lang="fr-FR" sz="1100" spc="-50" dirty="0">
                <a:solidFill>
                  <a:schemeClr val="bg1"/>
                </a:solidFill>
              </a:rPr>
              <a:t> </a:t>
            </a:r>
            <a:r>
              <a:rPr lang="fr-FR" sz="1100" spc="-50" dirty="0" err="1">
                <a:solidFill>
                  <a:schemeClr val="bg1"/>
                </a:solidFill>
              </a:rPr>
              <a:t>proteins</a:t>
            </a:r>
            <a:r>
              <a:rPr lang="fr-FR" sz="1100" spc="-50" dirty="0">
                <a:solidFill>
                  <a:schemeClr val="bg1"/>
                </a:solidFill>
              </a:rPr>
              <a:t> and </a:t>
            </a:r>
            <a:r>
              <a:rPr lang="fr-FR" sz="1100" spc="-50" dirty="0" err="1">
                <a:solidFill>
                  <a:schemeClr val="bg1"/>
                </a:solidFill>
              </a:rPr>
              <a:t>having</a:t>
            </a:r>
            <a:r>
              <a:rPr lang="fr-FR" sz="1100" spc="-50" dirty="0">
                <a:solidFill>
                  <a:schemeClr val="bg1"/>
                </a:solidFill>
              </a:rPr>
              <a:t> good </a:t>
            </a:r>
            <a:r>
              <a:rPr lang="fr-FR" sz="1100" spc="-50" dirty="0" err="1">
                <a:solidFill>
                  <a:schemeClr val="bg1"/>
                </a:solidFill>
              </a:rPr>
              <a:t>antioxidant</a:t>
            </a:r>
            <a:r>
              <a:rPr lang="fr-FR" sz="1100" spc="-50" dirty="0">
                <a:solidFill>
                  <a:schemeClr val="bg1"/>
                </a:solidFill>
              </a:rPr>
              <a:t> </a:t>
            </a:r>
            <a:r>
              <a:rPr lang="fr-FR" sz="1100" spc="-50" dirty="0" err="1">
                <a:solidFill>
                  <a:schemeClr val="bg1"/>
                </a:solidFill>
              </a:rPr>
              <a:t>activity</a:t>
            </a:r>
            <a:r>
              <a:rPr lang="fr-FR" sz="1100" spc="-50" dirty="0">
                <a:solidFill>
                  <a:schemeClr val="bg1"/>
                </a:solidFill>
              </a:rPr>
              <a:t>.</a:t>
            </a:r>
            <a:endParaRPr lang="en-US" sz="1100" spc="-50" dirty="0">
              <a:solidFill>
                <a:schemeClr val="bg1"/>
              </a:solidFill>
            </a:endParaRPr>
          </a:p>
          <a:p>
            <a:pPr algn="just"/>
            <a:r>
              <a:rPr lang="en-US" sz="1100" spc="-50" dirty="0">
                <a:solidFill>
                  <a:schemeClr val="bg1"/>
                </a:solidFill>
              </a:rPr>
              <a:t>Seafood has long time been known for their nutritional properties and benefits to the human body when part of a healthy diet.</a:t>
            </a:r>
          </a:p>
          <a:p>
            <a:pPr algn="just"/>
            <a:r>
              <a:rPr lang="en-US" sz="1100" spc="-50" dirty="0">
                <a:solidFill>
                  <a:schemeClr val="bg1"/>
                </a:solidFill>
              </a:rPr>
              <a:t>Seafood is rich in high quality protein, mineral elements, </a:t>
            </a:r>
            <a:r>
              <a:rPr lang="en-US" sz="1100" spc="-50" dirty="0" err="1">
                <a:solidFill>
                  <a:schemeClr val="bg1"/>
                </a:solidFill>
              </a:rPr>
              <a:t>liposoluble</a:t>
            </a:r>
            <a:r>
              <a:rPr lang="en-US" sz="1100" spc="-50" dirty="0">
                <a:solidFill>
                  <a:schemeClr val="bg1"/>
                </a:solidFill>
              </a:rPr>
              <a:t> vitamins (vitamins D, A, E), water-soluble vitamins (vitamin B6, niacin, vitamin B12, riboflavin, thiamin), carotenoids and essential fatty acids (especially long chain ω-3 and ω-6 </a:t>
            </a:r>
            <a:r>
              <a:rPr lang="en-US" sz="1100" spc="-50" dirty="0" smtClean="0">
                <a:solidFill>
                  <a:schemeClr val="bg1"/>
                </a:solidFill>
              </a:rPr>
              <a:t>poly</a:t>
            </a:r>
            <a:r>
              <a:rPr lang="ro-RO" sz="1100" spc="-50" dirty="0" smtClean="0">
                <a:solidFill>
                  <a:schemeClr val="bg1"/>
                </a:solidFill>
              </a:rPr>
              <a:t>-</a:t>
            </a:r>
            <a:r>
              <a:rPr lang="en-US" sz="1100" spc="-50" dirty="0" smtClean="0">
                <a:solidFill>
                  <a:schemeClr val="bg1"/>
                </a:solidFill>
              </a:rPr>
              <a:t>unsaturated </a:t>
            </a:r>
            <a:r>
              <a:rPr lang="en-US" sz="1100" spc="-50" dirty="0">
                <a:solidFill>
                  <a:schemeClr val="bg1"/>
                </a:solidFill>
              </a:rPr>
              <a:t>fatty acids). </a:t>
            </a:r>
            <a:r>
              <a:rPr lang="en-US" sz="1100" spc="-50" dirty="0" err="1">
                <a:solidFill>
                  <a:schemeClr val="bg1"/>
                </a:solidFill>
              </a:rPr>
              <a:t>Eicosapentaenoic</a:t>
            </a:r>
            <a:r>
              <a:rPr lang="en-US" sz="1100" spc="-50" dirty="0">
                <a:solidFill>
                  <a:schemeClr val="bg1"/>
                </a:solidFill>
              </a:rPr>
              <a:t> acid (EPA) and docosahexaenoic acid (</a:t>
            </a:r>
            <a:r>
              <a:rPr lang="en-US" sz="1100" spc="-50" dirty="0" err="1">
                <a:solidFill>
                  <a:schemeClr val="bg1"/>
                </a:solidFill>
              </a:rPr>
              <a:t>DHA</a:t>
            </a:r>
            <a:r>
              <a:rPr lang="en-US" sz="1100" spc="-50" dirty="0">
                <a:solidFill>
                  <a:schemeClr val="bg1"/>
                </a:solidFill>
              </a:rPr>
              <a:t>) are the most important ω-3 fatty acids in seafood. These fatty acids are especially important for the health of the cardiovascular system. </a:t>
            </a:r>
          </a:p>
          <a:p>
            <a:pPr algn="just"/>
            <a:r>
              <a:rPr lang="en-US" sz="1100" b="1" spc="-50" dirty="0">
                <a:solidFill>
                  <a:srgbClr val="FFC000"/>
                </a:solidFill>
                <a:effectLst>
                  <a:outerShdw blurRad="38100" dist="38100" dir="2700000" algn="tl">
                    <a:srgbClr val="000000">
                      <a:alpha val="43137"/>
                    </a:srgbClr>
                  </a:outerShdw>
                </a:effectLst>
              </a:rPr>
              <a:t>Mussels meat</a:t>
            </a:r>
            <a:r>
              <a:rPr lang="en-US" sz="1100" spc="-50" dirty="0">
                <a:solidFill>
                  <a:schemeClr val="bg1"/>
                </a:solidFill>
              </a:rPr>
              <a:t> is a rich source of omega 3 fatty acids and carotenoids (in particular beta carotene: 0.110-0.481 mg/100g and </a:t>
            </a:r>
            <a:r>
              <a:rPr lang="en-US" sz="1100" spc="-50" dirty="0" err="1">
                <a:solidFill>
                  <a:schemeClr val="bg1"/>
                </a:solidFill>
              </a:rPr>
              <a:t>astaxanthin</a:t>
            </a:r>
            <a:r>
              <a:rPr lang="en-US" sz="1100" spc="-50" dirty="0">
                <a:solidFill>
                  <a:schemeClr val="bg1"/>
                </a:solidFill>
              </a:rPr>
              <a:t>: 0.100-0.186 mg/100g). </a:t>
            </a:r>
            <a:r>
              <a:rPr lang="ro-RO" sz="1100" spc="-50" dirty="0" smtClean="0">
                <a:solidFill>
                  <a:schemeClr val="bg1"/>
                </a:solidFill>
              </a:rPr>
              <a:t> </a:t>
            </a:r>
          </a:p>
          <a:p>
            <a:pPr algn="just"/>
            <a:r>
              <a:rPr lang="en-US" sz="1100" spc="-50" dirty="0" smtClean="0">
                <a:solidFill>
                  <a:schemeClr val="bg1"/>
                </a:solidFill>
              </a:rPr>
              <a:t>Carotenoids </a:t>
            </a:r>
            <a:r>
              <a:rPr lang="en-US" sz="1100" spc="-50" dirty="0">
                <a:solidFill>
                  <a:schemeClr val="bg1"/>
                </a:solidFill>
              </a:rPr>
              <a:t>are bioactive compounds with high antioxidant activity, particularly important for sight, skin protection and regeneration, but also for good functioning of the immune system. The mussels are high in protein, having a concentration of over 15% and low in cholesterol. The compounds with the greatest contribution to the antioxidant activity of mussels are polyphenols</a:t>
            </a:r>
            <a:r>
              <a:rPr lang="en-US" sz="1100" spc="-50" dirty="0" smtClean="0">
                <a:solidFill>
                  <a:schemeClr val="bg1"/>
                </a:solidFill>
              </a:rPr>
              <a:t>.</a:t>
            </a:r>
            <a:endParaRPr lang="ro-RO" sz="1100" spc="-50" dirty="0" smtClean="0">
              <a:solidFill>
                <a:schemeClr val="bg1"/>
              </a:solidFill>
            </a:endParaRPr>
          </a:p>
          <a:p>
            <a:pPr algn="just"/>
            <a:r>
              <a:rPr lang="en-US" sz="1100" b="1" spc="-50" dirty="0">
                <a:solidFill>
                  <a:srgbClr val="FFC000"/>
                </a:solidFill>
              </a:rPr>
              <a:t>Calamari muscles</a:t>
            </a:r>
            <a:r>
              <a:rPr lang="en-US" sz="1100" b="1" spc="-50" dirty="0">
                <a:solidFill>
                  <a:srgbClr val="FF6600"/>
                </a:solidFill>
              </a:rPr>
              <a:t> </a:t>
            </a:r>
            <a:r>
              <a:rPr lang="en-US" sz="1100" spc="-50" dirty="0">
                <a:solidFill>
                  <a:schemeClr val="bg1"/>
                </a:solidFill>
              </a:rPr>
              <a:t>are a source of high quality protein. They are easily digestible and contain all the essential amino acids</a:t>
            </a:r>
            <a:r>
              <a:rPr lang="en-US" sz="1100" spc="-50" dirty="0" smtClean="0">
                <a:solidFill>
                  <a:schemeClr val="bg1"/>
                </a:solidFill>
              </a:rPr>
              <a:t>.</a:t>
            </a:r>
            <a:endParaRPr lang="ro-RO" sz="1100" spc="-50" dirty="0" smtClean="0">
              <a:solidFill>
                <a:schemeClr val="bg1"/>
              </a:solidFill>
            </a:endParaRPr>
          </a:p>
          <a:p>
            <a:pPr algn="just"/>
            <a:r>
              <a:rPr lang="en-US" sz="1100" spc="-50" dirty="0">
                <a:solidFill>
                  <a:schemeClr val="bg1"/>
                </a:solidFill>
              </a:rPr>
              <a:t>The oil content of fresh calamari is 13±5%, where 29.40% are saturated fatty acids, 23.70% monounsaturated fatty acids and 40.20% polyunsaturated fatty acids. This oil is rich in EPA (9.60% of total fatty acids) and </a:t>
            </a:r>
            <a:r>
              <a:rPr lang="en-US" sz="1100" spc="-50" dirty="0" err="1">
                <a:solidFill>
                  <a:schemeClr val="bg1"/>
                </a:solidFill>
              </a:rPr>
              <a:t>DHA</a:t>
            </a:r>
            <a:r>
              <a:rPr lang="en-US" sz="1100" spc="-50" dirty="0">
                <a:solidFill>
                  <a:schemeClr val="bg1"/>
                </a:solidFill>
              </a:rPr>
              <a:t> (15.40%), and also in linoleic (5.20%), </a:t>
            </a:r>
            <a:r>
              <a:rPr lang="en-US" sz="1100" spc="-50" dirty="0" err="1">
                <a:solidFill>
                  <a:schemeClr val="bg1"/>
                </a:solidFill>
              </a:rPr>
              <a:t>linolenic</a:t>
            </a:r>
            <a:r>
              <a:rPr lang="en-US" sz="1100" spc="-50" dirty="0">
                <a:solidFill>
                  <a:schemeClr val="bg1"/>
                </a:solidFill>
              </a:rPr>
              <a:t> (3.10%), arachidonic (2.78%) acids.</a:t>
            </a:r>
          </a:p>
          <a:p>
            <a:pPr algn="just"/>
            <a:endParaRPr lang="en-US" sz="1100" spc="-50" dirty="0">
              <a:solidFill>
                <a:schemeClr val="bg1"/>
              </a:solidFill>
              <a:latin typeface="Arial" panose="020B0604020202020204" pitchFamily="34" charset="0"/>
              <a:cs typeface="Arial" panose="020B0604020202020204" pitchFamily="34" charset="0"/>
            </a:endParaRPr>
          </a:p>
        </p:txBody>
      </p:sp>
      <p:pic>
        <p:nvPicPr>
          <p:cNvPr id="39" name="Picture 38" descr="C:\Users\Gelu\AppData\Local\Microsoft\Windows\INetCache\Content.MSO\D183D88A.tmp"/>
          <p:cNvPicPr/>
          <p:nvPr/>
        </p:nvPicPr>
        <p:blipFill rotWithShape="1">
          <a:blip r:embed="rId13" cstate="print">
            <a:extLst>
              <a:ext uri="{BEBA8EAE-BF5A-486C-A8C5-ECC9F3942E4B}">
                <a14:imgProps xmlns:a14="http://schemas.microsoft.com/office/drawing/2010/main" xmlns="">
                  <a14:imgLayer r:embed="rId14">
                    <a14:imgEffect>
                      <a14:backgroundRemoval t="2632" b="80702" l="9955" r="95475"/>
                    </a14:imgEffect>
                  </a14:imgLayer>
                </a14:imgProps>
              </a:ext>
              <a:ext uri="{28A0092B-C50C-407E-A947-70E740481C1C}">
                <a14:useLocalDpi xmlns:a14="http://schemas.microsoft.com/office/drawing/2010/main" xmlns="" val="0"/>
              </a:ext>
            </a:extLst>
          </a:blip>
          <a:srcRect l="12670" t="5701" r="4525" b="21492"/>
          <a:stretch/>
        </p:blipFill>
        <p:spPr bwMode="auto">
          <a:xfrm>
            <a:off x="4567843" y="7904008"/>
            <a:ext cx="331689" cy="204919"/>
          </a:xfrm>
          <a:prstGeom prst="rect">
            <a:avLst/>
          </a:prstGeom>
          <a:noFill/>
          <a:ln>
            <a:noFill/>
          </a:ln>
          <a:extLst>
            <a:ext uri="{53640926-AAD7-44D8-BBD7-CCE9431645EC}">
              <a14:shadowObscured xmlns:a14="http://schemas.microsoft.com/office/drawing/2010/main" xmlns=""/>
            </a:ext>
          </a:extLst>
        </p:spPr>
      </p:pic>
      <p:sp>
        <p:nvSpPr>
          <p:cNvPr id="46" name="TextBox 45"/>
          <p:cNvSpPr txBox="1"/>
          <p:nvPr/>
        </p:nvSpPr>
        <p:spPr>
          <a:xfrm>
            <a:off x="3397688" y="2139148"/>
            <a:ext cx="3346561" cy="1446550"/>
          </a:xfrm>
          <a:prstGeom prst="rect">
            <a:avLst/>
          </a:prstGeom>
          <a:noFill/>
        </p:spPr>
        <p:txBody>
          <a:bodyPr wrap="square" rtlCol="0">
            <a:spAutoFit/>
          </a:bodyPr>
          <a:lstStyle/>
          <a:p>
            <a:pPr algn="just"/>
            <a:r>
              <a:rPr lang="en-US" sz="1100" b="1" spc="-50" dirty="0" smtClean="0">
                <a:solidFill>
                  <a:srgbClr val="FFC000"/>
                </a:solidFill>
              </a:rPr>
              <a:t>Shrimps</a:t>
            </a:r>
            <a:r>
              <a:rPr lang="en-US" sz="1100" spc="-50" dirty="0" smtClean="0">
                <a:solidFill>
                  <a:schemeClr val="bg1"/>
                </a:solidFill>
              </a:rPr>
              <a:t> </a:t>
            </a:r>
            <a:r>
              <a:rPr lang="en-US" sz="1100" spc="-50" dirty="0">
                <a:solidFill>
                  <a:schemeClr val="bg1"/>
                </a:solidFill>
              </a:rPr>
              <a:t>are an extremely good source of protein and have a low fat and calorie content, making it a healthy choice for consumers. In addition, shrimp meat contains unsaturated fatty acids, such as </a:t>
            </a:r>
            <a:r>
              <a:rPr lang="en-US" sz="1100" spc="-50" dirty="0" err="1">
                <a:solidFill>
                  <a:schemeClr val="bg1"/>
                </a:solidFill>
              </a:rPr>
              <a:t>eicosapentaenoic</a:t>
            </a:r>
            <a:r>
              <a:rPr lang="en-US" sz="1100" spc="-50" dirty="0">
                <a:solidFill>
                  <a:schemeClr val="bg1"/>
                </a:solidFill>
              </a:rPr>
              <a:t> acid (EPA) and docosahexaenoic acid (</a:t>
            </a:r>
            <a:r>
              <a:rPr lang="en-US" sz="1100" spc="-50" dirty="0" err="1">
                <a:solidFill>
                  <a:schemeClr val="bg1"/>
                </a:solidFill>
              </a:rPr>
              <a:t>DHA</a:t>
            </a:r>
            <a:r>
              <a:rPr lang="en-US" sz="1100" spc="-50" dirty="0">
                <a:solidFill>
                  <a:schemeClr val="bg1"/>
                </a:solidFill>
              </a:rPr>
              <a:t>), essential in the human diet. Shrimps are also a good source of vitamin B12, selenium and </a:t>
            </a:r>
            <a:r>
              <a:rPr lang="en-US" sz="1100" spc="-20" dirty="0" err="1">
                <a:solidFill>
                  <a:schemeClr val="bg1"/>
                </a:solidFill>
              </a:rPr>
              <a:t>astaxanthin</a:t>
            </a:r>
            <a:r>
              <a:rPr lang="en-US" sz="1100" spc="-50" dirty="0">
                <a:solidFill>
                  <a:schemeClr val="bg1"/>
                </a:solidFill>
              </a:rPr>
              <a:t> - a carotenoid compound with important antioxidant action.</a:t>
            </a:r>
            <a:endParaRPr lang="en-US" sz="1100" spc="-50" dirty="0">
              <a:solidFill>
                <a:schemeClr val="bg1"/>
              </a:solidFill>
              <a:latin typeface="Arial" panose="020B0604020202020204" pitchFamily="34" charset="0"/>
              <a:cs typeface="Arial" panose="020B0604020202020204" pitchFamily="34" charset="0"/>
            </a:endParaRPr>
          </a:p>
        </p:txBody>
      </p:sp>
      <p:pic>
        <p:nvPicPr>
          <p:cNvPr id="47" name="Picture 46" descr="C:\Users\Gelu\AppData\Local\Microsoft\Windows\INetCache\Content.MSO\D183D88A.tmp"/>
          <p:cNvPicPr/>
          <p:nvPr/>
        </p:nvPicPr>
        <p:blipFill rotWithShape="1">
          <a:blip r:embed="rId13" cstate="print">
            <a:extLst>
              <a:ext uri="{BEBA8EAE-BF5A-486C-A8C5-ECC9F3942E4B}">
                <a14:imgProps xmlns:a14="http://schemas.microsoft.com/office/drawing/2010/main" xmlns="">
                  <a14:imgLayer r:embed="rId14">
                    <a14:imgEffect>
                      <a14:backgroundRemoval t="2632" b="80702" l="9955" r="95475"/>
                    </a14:imgEffect>
                  </a14:imgLayer>
                </a14:imgProps>
              </a:ext>
              <a:ext uri="{28A0092B-C50C-407E-A947-70E740481C1C}">
                <a14:useLocalDpi xmlns:a14="http://schemas.microsoft.com/office/drawing/2010/main" xmlns="" val="0"/>
              </a:ext>
            </a:extLst>
          </a:blip>
          <a:srcRect l="12670" t="5701" r="4525" b="21492"/>
          <a:stretch/>
        </p:blipFill>
        <p:spPr bwMode="auto">
          <a:xfrm>
            <a:off x="6314642" y="8711239"/>
            <a:ext cx="331689" cy="204919"/>
          </a:xfrm>
          <a:prstGeom prst="rect">
            <a:avLst/>
          </a:prstGeom>
          <a:noFill/>
          <a:ln>
            <a:noFill/>
          </a:ln>
          <a:extLst>
            <a:ext uri="{53640926-AAD7-44D8-BBD7-CCE9431645EC}">
              <a14:shadowObscured xmlns:a14="http://schemas.microsoft.com/office/drawing/2010/main" xmlns=""/>
            </a:ext>
          </a:extLst>
        </p:spPr>
      </p:pic>
      <p:pic>
        <p:nvPicPr>
          <p:cNvPr id="48" name="Picture 47" descr="C:\Users\Gelu\AppData\Local\Microsoft\Windows\INetCache\Content.MSO\D183D88A.tmp"/>
          <p:cNvPicPr/>
          <p:nvPr/>
        </p:nvPicPr>
        <p:blipFill rotWithShape="1">
          <a:blip r:embed="rId13" cstate="print">
            <a:extLst>
              <a:ext uri="{BEBA8EAE-BF5A-486C-A8C5-ECC9F3942E4B}">
                <a14:imgProps xmlns:a14="http://schemas.microsoft.com/office/drawing/2010/main" xmlns="">
                  <a14:imgLayer r:embed="rId14">
                    <a14:imgEffect>
                      <a14:backgroundRemoval t="2632" b="80702" l="9955" r="95475"/>
                    </a14:imgEffect>
                  </a14:imgLayer>
                </a14:imgProps>
              </a:ext>
              <a:ext uri="{28A0092B-C50C-407E-A947-70E740481C1C}">
                <a14:useLocalDpi xmlns:a14="http://schemas.microsoft.com/office/drawing/2010/main" xmlns="" val="0"/>
              </a:ext>
            </a:extLst>
          </a:blip>
          <a:srcRect l="12670" t="5701" r="4525" b="21492"/>
          <a:stretch/>
        </p:blipFill>
        <p:spPr bwMode="auto">
          <a:xfrm>
            <a:off x="1869250" y="7884274"/>
            <a:ext cx="331689" cy="204919"/>
          </a:xfrm>
          <a:prstGeom prst="rect">
            <a:avLst/>
          </a:prstGeom>
          <a:noFill/>
          <a:ln>
            <a:noFill/>
          </a:ln>
          <a:extLst>
            <a:ext uri="{53640926-AAD7-44D8-BBD7-CCE9431645EC}">
              <a14:shadowObscured xmlns:a14="http://schemas.microsoft.com/office/drawing/2010/main" xmlns=""/>
            </a:ext>
          </a:extLst>
        </p:spPr>
      </p:pic>
      <p:pic>
        <p:nvPicPr>
          <p:cNvPr id="49" name="Picture 48" descr="C:\Users\Gelu\AppData\Local\Microsoft\Windows\INetCache\Content.MSO\D183D88A.tmp"/>
          <p:cNvPicPr/>
          <p:nvPr/>
        </p:nvPicPr>
        <p:blipFill rotWithShape="1">
          <a:blip r:embed="rId13" cstate="print">
            <a:extLst>
              <a:ext uri="{BEBA8EAE-BF5A-486C-A8C5-ECC9F3942E4B}">
                <a14:imgProps xmlns:a14="http://schemas.microsoft.com/office/drawing/2010/main" xmlns="">
                  <a14:imgLayer r:embed="rId14">
                    <a14:imgEffect>
                      <a14:backgroundRemoval t="2632" b="80702" l="9955" r="95475"/>
                    </a14:imgEffect>
                  </a14:imgLayer>
                </a14:imgProps>
              </a:ext>
              <a:ext uri="{28A0092B-C50C-407E-A947-70E740481C1C}">
                <a14:useLocalDpi xmlns:a14="http://schemas.microsoft.com/office/drawing/2010/main" xmlns="" val="0"/>
              </a:ext>
            </a:extLst>
          </a:blip>
          <a:srcRect l="12670" t="5701" r="4525" b="21492"/>
          <a:stretch/>
        </p:blipFill>
        <p:spPr bwMode="auto">
          <a:xfrm>
            <a:off x="281554" y="8734804"/>
            <a:ext cx="331689" cy="204919"/>
          </a:xfrm>
          <a:prstGeom prst="rect">
            <a:avLst/>
          </a:prstGeom>
          <a:noFill/>
          <a:ln>
            <a:noFill/>
          </a:ln>
          <a:extLst>
            <a:ext uri="{53640926-AAD7-44D8-BBD7-CCE9431645EC}">
              <a14:shadowObscured xmlns:a14="http://schemas.microsoft.com/office/drawing/2010/main" xmlns=""/>
            </a:ext>
          </a:extLst>
        </p:spPr>
      </p:pic>
      <p:pic>
        <p:nvPicPr>
          <p:cNvPr id="50" name="Picture 49" descr="C:\Users\Gelu\AppData\Local\Microsoft\Windows\INetCache\Content.MSO\D183D88A.tmp"/>
          <p:cNvPicPr/>
          <p:nvPr/>
        </p:nvPicPr>
        <p:blipFill rotWithShape="1">
          <a:blip r:embed="rId13" cstate="print">
            <a:extLst>
              <a:ext uri="{BEBA8EAE-BF5A-486C-A8C5-ECC9F3942E4B}">
                <a14:imgProps xmlns:a14="http://schemas.microsoft.com/office/drawing/2010/main" xmlns="">
                  <a14:imgLayer r:embed="rId14">
                    <a14:imgEffect>
                      <a14:backgroundRemoval t="2632" b="80702" l="9955" r="95475"/>
                    </a14:imgEffect>
                  </a14:imgLayer>
                </a14:imgProps>
              </a:ext>
              <a:ext uri="{28A0092B-C50C-407E-A947-70E740481C1C}">
                <a14:useLocalDpi xmlns:a14="http://schemas.microsoft.com/office/drawing/2010/main" xmlns="" val="0"/>
              </a:ext>
            </a:extLst>
          </a:blip>
          <a:srcRect l="12670" t="5701" r="4525" b="21492"/>
          <a:stretch/>
        </p:blipFill>
        <p:spPr bwMode="auto">
          <a:xfrm>
            <a:off x="2790922" y="8556786"/>
            <a:ext cx="331689" cy="204919"/>
          </a:xfrm>
          <a:prstGeom prst="rect">
            <a:avLst/>
          </a:prstGeom>
          <a:noFill/>
          <a:ln>
            <a:noFill/>
          </a:ln>
          <a:extLst>
            <a:ext uri="{53640926-AAD7-44D8-BBD7-CCE9431645EC}">
              <a14:shadowObscured xmlns:a14="http://schemas.microsoft.com/office/drawing/2010/main" xmlns=""/>
            </a:ext>
          </a:extLst>
        </p:spPr>
      </p:pic>
      <p:graphicFrame>
        <p:nvGraphicFramePr>
          <p:cNvPr id="45" name="Object 44"/>
          <p:cNvGraphicFramePr>
            <a:graphicFrameLocks noChangeAspect="1"/>
          </p:cNvGraphicFramePr>
          <p:nvPr>
            <p:extLst>
              <p:ext uri="{D42A27DB-BD31-4B8C-83A1-F6EECF244321}">
                <p14:modId xmlns:p14="http://schemas.microsoft.com/office/powerpoint/2010/main" xmlns="" val="1486602759"/>
              </p:ext>
            </p:extLst>
          </p:nvPr>
        </p:nvGraphicFramePr>
        <p:xfrm>
          <a:off x="3457575" y="4191000"/>
          <a:ext cx="3188756" cy="2942091"/>
        </p:xfrm>
        <a:graphic>
          <a:graphicData uri="http://schemas.openxmlformats.org/presentationml/2006/ole">
            <p:oleObj spid="_x0000_s1051" name="Document" r:id="rId15" imgW="6303324" imgH="4357727" progId="Word.Document.12">
              <p:embed/>
            </p:oleObj>
          </a:graphicData>
        </a:graphic>
      </p:graphicFrame>
      <p:graphicFrame>
        <p:nvGraphicFramePr>
          <p:cNvPr id="54" name="Table 53"/>
          <p:cNvGraphicFramePr>
            <a:graphicFrameLocks noGrp="1"/>
          </p:cNvGraphicFramePr>
          <p:nvPr>
            <p:extLst>
              <p:ext uri="{D42A27DB-BD31-4B8C-83A1-F6EECF244321}">
                <p14:modId xmlns:p14="http://schemas.microsoft.com/office/powerpoint/2010/main" xmlns="" val="52966233"/>
              </p:ext>
            </p:extLst>
          </p:nvPr>
        </p:nvGraphicFramePr>
        <p:xfrm>
          <a:off x="3482337" y="3630717"/>
          <a:ext cx="3217881" cy="4248585"/>
        </p:xfrm>
        <a:graphic>
          <a:graphicData uri="http://schemas.openxmlformats.org/drawingml/2006/table">
            <a:tbl>
              <a:tblPr firstRow="1" firstCol="1" bandRow="1">
                <a:tableStyleId>{5C22544A-7EE6-4342-B048-85BDC9FD1C3A}</a:tableStyleId>
              </a:tblPr>
              <a:tblGrid>
                <a:gridCol w="1337301">
                  <a:extLst>
                    <a:ext uri="{9D8B030D-6E8A-4147-A177-3AD203B41FA5}">
                      <a16:colId xmlns:a16="http://schemas.microsoft.com/office/drawing/2014/main" xmlns="" val="2663917382"/>
                    </a:ext>
                  </a:extLst>
                </a:gridCol>
                <a:gridCol w="919394">
                  <a:extLst>
                    <a:ext uri="{9D8B030D-6E8A-4147-A177-3AD203B41FA5}">
                      <a16:colId xmlns:a16="http://schemas.microsoft.com/office/drawing/2014/main" xmlns="" val="730615679"/>
                    </a:ext>
                  </a:extLst>
                </a:gridCol>
                <a:gridCol w="961186">
                  <a:extLst>
                    <a:ext uri="{9D8B030D-6E8A-4147-A177-3AD203B41FA5}">
                      <a16:colId xmlns:a16="http://schemas.microsoft.com/office/drawing/2014/main" xmlns="" val="2182616868"/>
                    </a:ext>
                  </a:extLst>
                </a:gridCol>
              </a:tblGrid>
              <a:tr h="883345">
                <a:tc>
                  <a:txBody>
                    <a:bodyPr/>
                    <a:lstStyle/>
                    <a:p>
                      <a:pPr marL="22860" algn="ctr">
                        <a:lnSpc>
                          <a:spcPct val="115000"/>
                        </a:lnSpc>
                        <a:spcAft>
                          <a:spcPts val="0"/>
                        </a:spcAft>
                        <a:tabLst>
                          <a:tab pos="714375" algn="l"/>
                          <a:tab pos="2583180" algn="l"/>
                        </a:tabLst>
                      </a:pPr>
                      <a:r>
                        <a:rPr lang="en-US" sz="1000" dirty="0">
                          <a:solidFill>
                            <a:srgbClr val="002060"/>
                          </a:solidFill>
                          <a:effectLst/>
                        </a:rPr>
                        <a:t>Seafood pâté assortment</a:t>
                      </a:r>
                      <a:endPar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22860" algn="ctr">
                        <a:lnSpc>
                          <a:spcPct val="115000"/>
                        </a:lnSpc>
                        <a:spcAft>
                          <a:spcPts val="0"/>
                        </a:spcAft>
                        <a:tabLst>
                          <a:tab pos="714375" algn="l"/>
                          <a:tab pos="2583180" algn="l"/>
                        </a:tabLst>
                      </a:pPr>
                      <a:r>
                        <a:rPr lang="en-US" sz="1000" dirty="0">
                          <a:solidFill>
                            <a:srgbClr val="002060"/>
                          </a:solidFill>
                          <a:effectLst/>
                        </a:rPr>
                        <a:t>Seafood pâté with shrimps and red sweet peppers (P1)</a:t>
                      </a:r>
                      <a:endPar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5240" algn="ctr">
                        <a:lnSpc>
                          <a:spcPct val="115000"/>
                        </a:lnSpc>
                        <a:spcAft>
                          <a:spcPts val="0"/>
                        </a:spcAft>
                        <a:tabLst>
                          <a:tab pos="714375" algn="l"/>
                          <a:tab pos="2583180" algn="l"/>
                        </a:tabLst>
                      </a:pPr>
                      <a:r>
                        <a:rPr lang="en-US" sz="1000" dirty="0">
                          <a:solidFill>
                            <a:srgbClr val="002060"/>
                          </a:solidFill>
                          <a:effectLst/>
                        </a:rPr>
                        <a:t>Seafood pâté with mussels and calamari (P2)</a:t>
                      </a:r>
                      <a:endPar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647556759"/>
                  </a:ext>
                </a:extLst>
              </a:tr>
              <a:tr h="1994179">
                <a:tc>
                  <a:txBody>
                    <a:bodyPr/>
                    <a:lstStyle/>
                    <a:p>
                      <a:pPr>
                        <a:lnSpc>
                          <a:spcPct val="150000"/>
                        </a:lnSpc>
                        <a:spcAft>
                          <a:spcPts val="0"/>
                        </a:spcAft>
                      </a:pPr>
                      <a:r>
                        <a:rPr lang="ro-RO" sz="1000" dirty="0">
                          <a:solidFill>
                            <a:srgbClr val="002060"/>
                          </a:solidFill>
                          <a:effectLst/>
                        </a:rPr>
                        <a:t>Proteins (g)</a:t>
                      </a:r>
                      <a:endParaRPr lang="en-US" sz="1000" dirty="0">
                        <a:solidFill>
                          <a:srgbClr val="002060"/>
                        </a:solidFill>
                        <a:effectLst/>
                      </a:endParaRPr>
                    </a:p>
                    <a:p>
                      <a:pPr>
                        <a:lnSpc>
                          <a:spcPct val="150000"/>
                        </a:lnSpc>
                        <a:spcAft>
                          <a:spcPts val="0"/>
                        </a:spcAft>
                      </a:pPr>
                      <a:r>
                        <a:rPr lang="ro-RO" sz="1000" dirty="0">
                          <a:solidFill>
                            <a:srgbClr val="002060"/>
                          </a:solidFill>
                          <a:effectLst/>
                        </a:rPr>
                        <a:t>Total fat (g)</a:t>
                      </a:r>
                      <a:endParaRPr lang="en-US" sz="1000" dirty="0">
                        <a:solidFill>
                          <a:srgbClr val="002060"/>
                        </a:solidFill>
                        <a:effectLst/>
                      </a:endParaRPr>
                    </a:p>
                    <a:p>
                      <a:pPr>
                        <a:lnSpc>
                          <a:spcPct val="150000"/>
                        </a:lnSpc>
                        <a:spcAft>
                          <a:spcPts val="0"/>
                        </a:spcAft>
                      </a:pPr>
                      <a:r>
                        <a:rPr lang="ro-RO" sz="1000" dirty="0">
                          <a:solidFill>
                            <a:srgbClr val="002060"/>
                          </a:solidFill>
                          <a:effectLst/>
                        </a:rPr>
                        <a:t>      - Saturated fat (g)</a:t>
                      </a:r>
                      <a:endParaRPr lang="en-US" sz="1000" dirty="0">
                        <a:solidFill>
                          <a:srgbClr val="002060"/>
                        </a:solidFill>
                        <a:effectLst/>
                      </a:endParaRPr>
                    </a:p>
                    <a:p>
                      <a:pPr>
                        <a:lnSpc>
                          <a:spcPct val="150000"/>
                        </a:lnSpc>
                        <a:spcAft>
                          <a:spcPts val="0"/>
                        </a:spcAft>
                      </a:pPr>
                      <a:r>
                        <a:rPr lang="ro-RO" sz="1000" dirty="0">
                          <a:solidFill>
                            <a:srgbClr val="002060"/>
                          </a:solidFill>
                          <a:effectLst/>
                        </a:rPr>
                        <a:t>Cholesterol (mg)</a:t>
                      </a:r>
                      <a:endParaRPr lang="en-US" sz="1000" dirty="0">
                        <a:solidFill>
                          <a:srgbClr val="002060"/>
                        </a:solidFill>
                        <a:effectLst/>
                      </a:endParaRPr>
                    </a:p>
                    <a:p>
                      <a:pPr>
                        <a:lnSpc>
                          <a:spcPct val="150000"/>
                        </a:lnSpc>
                        <a:spcAft>
                          <a:spcPts val="0"/>
                        </a:spcAft>
                      </a:pPr>
                      <a:r>
                        <a:rPr lang="ro-RO" sz="1000" dirty="0">
                          <a:solidFill>
                            <a:srgbClr val="002060"/>
                          </a:solidFill>
                          <a:effectLst/>
                        </a:rPr>
                        <a:t>Total carbohydrate (g)</a:t>
                      </a:r>
                      <a:endParaRPr lang="en-US" sz="1000" dirty="0">
                        <a:solidFill>
                          <a:srgbClr val="002060"/>
                        </a:solidFill>
                        <a:effectLst/>
                      </a:endParaRPr>
                    </a:p>
                    <a:p>
                      <a:pPr marL="342900" lvl="0" indent="-342900">
                        <a:lnSpc>
                          <a:spcPct val="150000"/>
                        </a:lnSpc>
                        <a:spcAft>
                          <a:spcPts val="0"/>
                        </a:spcAft>
                        <a:buFont typeface="Times New Roman" panose="02020603050405020304" pitchFamily="18" charset="0"/>
                        <a:buChar char="-"/>
                      </a:pPr>
                      <a:r>
                        <a:rPr lang="ro-RO" sz="1000" dirty="0">
                          <a:solidFill>
                            <a:srgbClr val="002060"/>
                          </a:solidFill>
                          <a:effectLst/>
                        </a:rPr>
                        <a:t>Dietary fiber (g)</a:t>
                      </a:r>
                      <a:endParaRPr lang="en-US" sz="1000" dirty="0">
                        <a:solidFill>
                          <a:srgbClr val="002060"/>
                        </a:solidFill>
                        <a:effectLst/>
                      </a:endParaRPr>
                    </a:p>
                    <a:p>
                      <a:pPr marL="342900" lvl="0" indent="-342900">
                        <a:lnSpc>
                          <a:spcPct val="150000"/>
                        </a:lnSpc>
                        <a:spcAft>
                          <a:spcPts val="0"/>
                        </a:spcAft>
                        <a:buFont typeface="Times New Roman" panose="02020603050405020304" pitchFamily="18" charset="0"/>
                        <a:buChar char="-"/>
                      </a:pPr>
                      <a:r>
                        <a:rPr lang="ro-RO" sz="1000" dirty="0">
                          <a:solidFill>
                            <a:srgbClr val="002060"/>
                          </a:solidFill>
                          <a:effectLst/>
                        </a:rPr>
                        <a:t>Sugar (g)</a:t>
                      </a:r>
                      <a:endParaRPr lang="en-US" sz="1000" dirty="0">
                        <a:solidFill>
                          <a:srgbClr val="002060"/>
                        </a:solidFill>
                        <a:effectLst/>
                      </a:endParaRPr>
                    </a:p>
                    <a:p>
                      <a:pPr>
                        <a:lnSpc>
                          <a:spcPct val="150000"/>
                        </a:lnSpc>
                        <a:spcAft>
                          <a:spcPts val="0"/>
                        </a:spcAft>
                      </a:pPr>
                      <a:r>
                        <a:rPr lang="ro-RO" sz="1000" dirty="0">
                          <a:solidFill>
                            <a:srgbClr val="002060"/>
                          </a:solidFill>
                          <a:effectLst/>
                        </a:rPr>
                        <a:t>Sodium (mg)</a:t>
                      </a:r>
                      <a:endPar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ro-RO" sz="1000">
                          <a:solidFill>
                            <a:srgbClr val="002060"/>
                          </a:solidFill>
                          <a:effectLst/>
                        </a:rPr>
                        <a:t>9.10</a:t>
                      </a:r>
                      <a:endParaRPr lang="en-US" sz="1000">
                        <a:solidFill>
                          <a:srgbClr val="002060"/>
                        </a:solidFill>
                        <a:effectLst/>
                      </a:endParaRPr>
                    </a:p>
                    <a:p>
                      <a:pPr algn="ctr">
                        <a:lnSpc>
                          <a:spcPct val="150000"/>
                        </a:lnSpc>
                        <a:spcAft>
                          <a:spcPts val="0"/>
                        </a:spcAft>
                      </a:pPr>
                      <a:r>
                        <a:rPr lang="ro-RO" sz="1000">
                          <a:solidFill>
                            <a:srgbClr val="002060"/>
                          </a:solidFill>
                          <a:effectLst/>
                        </a:rPr>
                        <a:t>21.89</a:t>
                      </a:r>
                      <a:endParaRPr lang="en-US" sz="1000">
                        <a:solidFill>
                          <a:srgbClr val="002060"/>
                        </a:solidFill>
                        <a:effectLst/>
                      </a:endParaRPr>
                    </a:p>
                    <a:p>
                      <a:pPr algn="ctr">
                        <a:lnSpc>
                          <a:spcPct val="150000"/>
                        </a:lnSpc>
                        <a:spcAft>
                          <a:spcPts val="0"/>
                        </a:spcAft>
                      </a:pPr>
                      <a:r>
                        <a:rPr lang="ro-RO" sz="1000">
                          <a:solidFill>
                            <a:srgbClr val="002060"/>
                          </a:solidFill>
                          <a:effectLst/>
                        </a:rPr>
                        <a:t>2.02</a:t>
                      </a:r>
                      <a:endParaRPr lang="en-US" sz="1000">
                        <a:solidFill>
                          <a:srgbClr val="002060"/>
                        </a:solidFill>
                        <a:effectLst/>
                      </a:endParaRPr>
                    </a:p>
                    <a:p>
                      <a:pPr algn="ctr">
                        <a:lnSpc>
                          <a:spcPct val="150000"/>
                        </a:lnSpc>
                        <a:spcAft>
                          <a:spcPts val="0"/>
                        </a:spcAft>
                      </a:pPr>
                      <a:r>
                        <a:rPr lang="ro-RO" sz="1000">
                          <a:solidFill>
                            <a:srgbClr val="002060"/>
                          </a:solidFill>
                          <a:effectLst/>
                        </a:rPr>
                        <a:t>69.79</a:t>
                      </a:r>
                      <a:endParaRPr lang="en-US" sz="1000">
                        <a:solidFill>
                          <a:srgbClr val="002060"/>
                        </a:solidFill>
                        <a:effectLst/>
                      </a:endParaRPr>
                    </a:p>
                    <a:p>
                      <a:pPr algn="ctr">
                        <a:lnSpc>
                          <a:spcPct val="150000"/>
                        </a:lnSpc>
                        <a:spcAft>
                          <a:spcPts val="0"/>
                        </a:spcAft>
                      </a:pPr>
                      <a:r>
                        <a:rPr lang="ro-RO" sz="1000">
                          <a:solidFill>
                            <a:srgbClr val="002060"/>
                          </a:solidFill>
                          <a:effectLst/>
                        </a:rPr>
                        <a:t>3.03</a:t>
                      </a:r>
                      <a:endParaRPr lang="en-US" sz="1000">
                        <a:solidFill>
                          <a:srgbClr val="002060"/>
                        </a:solidFill>
                        <a:effectLst/>
                      </a:endParaRPr>
                    </a:p>
                    <a:p>
                      <a:pPr algn="ctr">
                        <a:lnSpc>
                          <a:spcPct val="150000"/>
                        </a:lnSpc>
                        <a:spcAft>
                          <a:spcPts val="0"/>
                        </a:spcAft>
                      </a:pPr>
                      <a:r>
                        <a:rPr lang="ro-RO" sz="1000">
                          <a:solidFill>
                            <a:srgbClr val="002060"/>
                          </a:solidFill>
                          <a:effectLst/>
                        </a:rPr>
                        <a:t>0.76</a:t>
                      </a:r>
                      <a:endParaRPr lang="en-US" sz="1000">
                        <a:solidFill>
                          <a:srgbClr val="002060"/>
                        </a:solidFill>
                        <a:effectLst/>
                      </a:endParaRPr>
                    </a:p>
                    <a:p>
                      <a:pPr algn="ctr">
                        <a:lnSpc>
                          <a:spcPct val="150000"/>
                        </a:lnSpc>
                        <a:spcAft>
                          <a:spcPts val="0"/>
                        </a:spcAft>
                      </a:pPr>
                      <a:r>
                        <a:rPr lang="ro-RO" sz="1000">
                          <a:solidFill>
                            <a:srgbClr val="002060"/>
                          </a:solidFill>
                          <a:effectLst/>
                        </a:rPr>
                        <a:t>1.30</a:t>
                      </a:r>
                      <a:endParaRPr lang="en-US" sz="1000">
                        <a:solidFill>
                          <a:srgbClr val="002060"/>
                        </a:solidFill>
                        <a:effectLst/>
                      </a:endParaRPr>
                    </a:p>
                    <a:p>
                      <a:pPr algn="ctr">
                        <a:lnSpc>
                          <a:spcPct val="150000"/>
                        </a:lnSpc>
                        <a:spcAft>
                          <a:spcPts val="0"/>
                        </a:spcAft>
                      </a:pPr>
                      <a:r>
                        <a:rPr lang="ro-RO" sz="1000">
                          <a:solidFill>
                            <a:srgbClr val="002060"/>
                          </a:solidFill>
                          <a:effectLst/>
                        </a:rPr>
                        <a:t>389.10</a:t>
                      </a:r>
                      <a:endParaRPr lang="en-US" sz="10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ro-RO" sz="1000" dirty="0">
                          <a:solidFill>
                            <a:srgbClr val="002060"/>
                          </a:solidFill>
                          <a:effectLst/>
                        </a:rPr>
                        <a:t>9.56</a:t>
                      </a:r>
                      <a:endParaRPr lang="en-US" sz="1000" dirty="0">
                        <a:solidFill>
                          <a:srgbClr val="002060"/>
                        </a:solidFill>
                        <a:effectLst/>
                      </a:endParaRPr>
                    </a:p>
                    <a:p>
                      <a:pPr algn="ctr">
                        <a:lnSpc>
                          <a:spcPct val="150000"/>
                        </a:lnSpc>
                        <a:spcAft>
                          <a:spcPts val="0"/>
                        </a:spcAft>
                      </a:pPr>
                      <a:r>
                        <a:rPr lang="ro-RO" sz="1000" dirty="0">
                          <a:solidFill>
                            <a:srgbClr val="002060"/>
                          </a:solidFill>
                          <a:effectLst/>
                        </a:rPr>
                        <a:t>24</a:t>
                      </a:r>
                      <a:endParaRPr lang="en-US" sz="1000" dirty="0">
                        <a:solidFill>
                          <a:srgbClr val="002060"/>
                        </a:solidFill>
                        <a:effectLst/>
                      </a:endParaRPr>
                    </a:p>
                    <a:p>
                      <a:pPr algn="ctr">
                        <a:lnSpc>
                          <a:spcPct val="150000"/>
                        </a:lnSpc>
                        <a:spcAft>
                          <a:spcPts val="0"/>
                        </a:spcAft>
                      </a:pPr>
                      <a:r>
                        <a:rPr lang="ro-RO" sz="1000" dirty="0">
                          <a:solidFill>
                            <a:srgbClr val="002060"/>
                          </a:solidFill>
                          <a:effectLst/>
                        </a:rPr>
                        <a:t>2.44</a:t>
                      </a:r>
                      <a:endParaRPr lang="en-US" sz="1000" dirty="0">
                        <a:solidFill>
                          <a:srgbClr val="002060"/>
                        </a:solidFill>
                        <a:effectLst/>
                      </a:endParaRPr>
                    </a:p>
                    <a:p>
                      <a:pPr algn="ctr">
                        <a:lnSpc>
                          <a:spcPct val="150000"/>
                        </a:lnSpc>
                        <a:spcAft>
                          <a:spcPts val="0"/>
                        </a:spcAft>
                      </a:pPr>
                      <a:r>
                        <a:rPr lang="ro-RO" sz="1000" dirty="0">
                          <a:solidFill>
                            <a:srgbClr val="002060"/>
                          </a:solidFill>
                          <a:effectLst/>
                        </a:rPr>
                        <a:t>20</a:t>
                      </a:r>
                      <a:endParaRPr lang="en-US" sz="1000" dirty="0">
                        <a:solidFill>
                          <a:srgbClr val="002060"/>
                        </a:solidFill>
                        <a:effectLst/>
                      </a:endParaRPr>
                    </a:p>
                    <a:p>
                      <a:pPr algn="ctr">
                        <a:lnSpc>
                          <a:spcPct val="150000"/>
                        </a:lnSpc>
                        <a:spcAft>
                          <a:spcPts val="0"/>
                        </a:spcAft>
                      </a:pPr>
                      <a:r>
                        <a:rPr lang="ro-RO" sz="1000" dirty="0">
                          <a:solidFill>
                            <a:srgbClr val="002060"/>
                          </a:solidFill>
                          <a:effectLst/>
                        </a:rPr>
                        <a:t>16</a:t>
                      </a:r>
                      <a:endParaRPr lang="en-US" sz="1000" dirty="0">
                        <a:solidFill>
                          <a:srgbClr val="002060"/>
                        </a:solidFill>
                        <a:effectLst/>
                      </a:endParaRPr>
                    </a:p>
                    <a:p>
                      <a:pPr algn="ctr">
                        <a:lnSpc>
                          <a:spcPct val="150000"/>
                        </a:lnSpc>
                        <a:spcAft>
                          <a:spcPts val="0"/>
                        </a:spcAft>
                      </a:pPr>
                      <a:r>
                        <a:rPr lang="ro-RO" sz="1000" dirty="0">
                          <a:solidFill>
                            <a:srgbClr val="002060"/>
                          </a:solidFill>
                          <a:effectLst/>
                        </a:rPr>
                        <a:t>5.56</a:t>
                      </a:r>
                      <a:endParaRPr lang="en-US" sz="1000" dirty="0">
                        <a:solidFill>
                          <a:srgbClr val="002060"/>
                        </a:solidFill>
                        <a:effectLst/>
                      </a:endParaRPr>
                    </a:p>
                    <a:p>
                      <a:pPr algn="ctr">
                        <a:lnSpc>
                          <a:spcPct val="150000"/>
                        </a:lnSpc>
                        <a:spcAft>
                          <a:spcPts val="0"/>
                        </a:spcAft>
                      </a:pPr>
                      <a:r>
                        <a:rPr lang="ro-RO" sz="1000" dirty="0">
                          <a:solidFill>
                            <a:srgbClr val="002060"/>
                          </a:solidFill>
                          <a:effectLst/>
                        </a:rPr>
                        <a:t>0.13</a:t>
                      </a:r>
                      <a:endParaRPr lang="en-US" sz="1000" dirty="0">
                        <a:solidFill>
                          <a:srgbClr val="002060"/>
                        </a:solidFill>
                        <a:effectLst/>
                      </a:endParaRPr>
                    </a:p>
                    <a:p>
                      <a:pPr algn="ctr">
                        <a:lnSpc>
                          <a:spcPct val="150000"/>
                        </a:lnSpc>
                        <a:spcAft>
                          <a:spcPts val="0"/>
                        </a:spcAft>
                      </a:pPr>
                      <a:r>
                        <a:rPr lang="ro-RO" sz="1000" dirty="0">
                          <a:solidFill>
                            <a:srgbClr val="002060"/>
                          </a:solidFill>
                          <a:effectLst/>
                        </a:rPr>
                        <a:t>350.81</a:t>
                      </a:r>
                      <a:endPar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681040313"/>
                  </a:ext>
                </a:extLst>
              </a:tr>
              <a:tr h="262129">
                <a:tc>
                  <a:txBody>
                    <a:bodyPr/>
                    <a:lstStyle/>
                    <a:p>
                      <a:pPr>
                        <a:lnSpc>
                          <a:spcPct val="150000"/>
                        </a:lnSpc>
                        <a:spcAft>
                          <a:spcPts val="0"/>
                        </a:spcAft>
                      </a:pPr>
                      <a:r>
                        <a:rPr lang="ro-RO" sz="1000" dirty="0">
                          <a:solidFill>
                            <a:srgbClr val="002060"/>
                          </a:solidFill>
                          <a:effectLst/>
                        </a:rPr>
                        <a:t>Energy value (kcal)</a:t>
                      </a:r>
                      <a:endPar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ro-RO" sz="1000">
                          <a:solidFill>
                            <a:srgbClr val="002060"/>
                          </a:solidFill>
                          <a:effectLst/>
                        </a:rPr>
                        <a:t>241.47</a:t>
                      </a:r>
                      <a:endParaRPr lang="en-US" sz="10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000">
                          <a:solidFill>
                            <a:srgbClr val="002060"/>
                          </a:solidFill>
                          <a:effectLst/>
                        </a:rPr>
                        <a:t>299.11 </a:t>
                      </a:r>
                      <a:endParaRPr lang="en-US" sz="10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184129416"/>
                  </a:ext>
                </a:extLst>
              </a:tr>
              <a:tr h="554466">
                <a:tc>
                  <a:txBody>
                    <a:bodyPr/>
                    <a:lstStyle/>
                    <a:p>
                      <a:pPr>
                        <a:lnSpc>
                          <a:spcPct val="150000"/>
                        </a:lnSpc>
                        <a:spcAft>
                          <a:spcPts val="0"/>
                        </a:spcAft>
                      </a:pPr>
                      <a:r>
                        <a:rPr lang="ro-RO" sz="1000" dirty="0">
                          <a:solidFill>
                            <a:srgbClr val="002060"/>
                          </a:solidFill>
                          <a:effectLst/>
                        </a:rPr>
                        <a:t>Total polyphenols (mg gallic acid/g)</a:t>
                      </a:r>
                      <a:endPar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ro-RO" sz="1000">
                          <a:solidFill>
                            <a:srgbClr val="002060"/>
                          </a:solidFill>
                          <a:effectLst/>
                        </a:rPr>
                        <a:t>6.93±0.28</a:t>
                      </a:r>
                      <a:endParaRPr lang="en-US" sz="10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1000">
                          <a:solidFill>
                            <a:srgbClr val="002060"/>
                          </a:solidFill>
                          <a:effectLst/>
                        </a:rPr>
                        <a:t>5.08</a:t>
                      </a:r>
                      <a:r>
                        <a:rPr lang="ro-RO" sz="1000">
                          <a:solidFill>
                            <a:srgbClr val="002060"/>
                          </a:solidFill>
                          <a:effectLst/>
                        </a:rPr>
                        <a:t>±0.20</a:t>
                      </a:r>
                      <a:endParaRPr lang="en-US" sz="10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156468967"/>
                  </a:ext>
                </a:extLst>
              </a:tr>
              <a:tr h="554466">
                <a:tc>
                  <a:txBody>
                    <a:bodyPr/>
                    <a:lstStyle/>
                    <a:p>
                      <a:pPr>
                        <a:lnSpc>
                          <a:spcPct val="150000"/>
                        </a:lnSpc>
                        <a:spcAft>
                          <a:spcPts val="0"/>
                        </a:spcAft>
                      </a:pPr>
                      <a:r>
                        <a:rPr lang="ro-RO" sz="1000" dirty="0">
                          <a:solidFill>
                            <a:srgbClr val="002060"/>
                          </a:solidFill>
                          <a:effectLst/>
                        </a:rPr>
                        <a:t>Antioxidant activity (mg Trolox/g)</a:t>
                      </a:r>
                      <a:endPar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ro-RO" sz="1000" dirty="0">
                          <a:solidFill>
                            <a:srgbClr val="002060"/>
                          </a:solidFill>
                          <a:effectLst/>
                        </a:rPr>
                        <a:t>18.74±0.20</a:t>
                      </a:r>
                      <a:endPar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ro-RO" sz="1000" dirty="0">
                          <a:solidFill>
                            <a:srgbClr val="002060"/>
                          </a:solidFill>
                          <a:effectLst/>
                        </a:rPr>
                        <a:t>17.26±0.12</a:t>
                      </a:r>
                      <a:endPar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543314419"/>
                  </a:ext>
                </a:extLst>
              </a:tr>
            </a:tbl>
          </a:graphicData>
        </a:graphic>
      </p:graphicFrame>
      <p:pic>
        <p:nvPicPr>
          <p:cNvPr id="51" name="Picture 50"/>
          <p:cNvPicPr>
            <a:picLocks noChangeAspect="1"/>
          </p:cNvPicPr>
          <p:nvPr/>
        </p:nvPicPr>
        <p:blipFill>
          <a:blip r:embed="rId16" cstate="print">
            <a:extLst>
              <a:ext uri="{BEBA8EAE-BF5A-486C-A8C5-ECC9F3942E4B}">
                <a14:imgProps xmlns:a14="http://schemas.microsoft.com/office/drawing/2010/main" xmlns="">
                  <a14:imgLayer r:embed="rId18">
                    <a14:imgEffect>
                      <a14:backgroundRemoval t="0" b="100000" l="0" r="100000"/>
                    </a14:imgEffect>
                  </a14:imgLayer>
                </a14:imgProps>
              </a:ext>
            </a:extLst>
          </a:blip>
          <a:stretch>
            <a:fillRect/>
          </a:stretch>
        </p:blipFill>
        <p:spPr>
          <a:xfrm>
            <a:off x="2360192" y="178032"/>
            <a:ext cx="2181225" cy="809625"/>
          </a:xfrm>
          <a:prstGeom prst="rect">
            <a:avLst/>
          </a:prstGeom>
        </p:spPr>
      </p:pic>
      <p:pic>
        <p:nvPicPr>
          <p:cNvPr id="63" name="Picture 62" descr="C:\Users\Gelu\AppData\Local\Microsoft\Windows\INetCache\Content.MSO\D183D88A.tmp"/>
          <p:cNvPicPr/>
          <p:nvPr/>
        </p:nvPicPr>
        <p:blipFill rotWithShape="1">
          <a:blip r:embed="rId13" cstate="print">
            <a:extLst>
              <a:ext uri="{BEBA8EAE-BF5A-486C-A8C5-ECC9F3942E4B}">
                <a14:imgProps xmlns:a14="http://schemas.microsoft.com/office/drawing/2010/main" xmlns="">
                  <a14:imgLayer r:embed="rId14">
                    <a14:imgEffect>
                      <a14:backgroundRemoval t="2632" b="80702" l="9955" r="95475"/>
                    </a14:imgEffect>
                  </a14:imgLayer>
                </a14:imgProps>
              </a:ext>
              <a:ext uri="{28A0092B-C50C-407E-A947-70E740481C1C}">
                <a14:useLocalDpi xmlns:a14="http://schemas.microsoft.com/office/drawing/2010/main" xmlns="" val="0"/>
              </a:ext>
            </a:extLst>
          </a:blip>
          <a:srcRect l="12670" t="5701" r="4525" b="21492"/>
          <a:stretch/>
        </p:blipFill>
        <p:spPr bwMode="auto">
          <a:xfrm>
            <a:off x="4056563" y="8716413"/>
            <a:ext cx="331689" cy="204919"/>
          </a:xfrm>
          <a:prstGeom prst="rect">
            <a:avLst/>
          </a:prstGeom>
          <a:noFill/>
          <a:ln>
            <a:noFill/>
          </a:ln>
          <a:extLst>
            <a:ext uri="{53640926-AAD7-44D8-BBD7-CCE9431645EC}">
              <a14:shadowObscured xmlns:a14="http://schemas.microsoft.com/office/drawing/2010/main" xmlns=""/>
            </a:ext>
          </a:extLst>
        </p:spPr>
      </p:pic>
      <p:sp>
        <p:nvSpPr>
          <p:cNvPr id="64" name="Title 1"/>
          <p:cNvSpPr txBox="1">
            <a:spLocks/>
          </p:cNvSpPr>
          <p:nvPr/>
        </p:nvSpPr>
        <p:spPr>
          <a:xfrm>
            <a:off x="1259408" y="8748091"/>
            <a:ext cx="4327069" cy="509862"/>
          </a:xfrm>
          <a:prstGeom prst="rect">
            <a:avLst/>
          </a:prstGeom>
        </p:spPr>
        <p:txBody>
          <a:bodyPr vert="horz" lIns="91440" tIns="45720" rIns="91440" bIns="45720" rtlCol="0" anchor="ctr">
            <a:normAutofit fontScale="975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ro-RO" sz="1300" b="1" dirty="0">
                <a:solidFill>
                  <a:srgbClr val="002060"/>
                </a:solidFill>
                <a:latin typeface="Imprint MT Shadow" panose="04020605060303030202" pitchFamily="82" charset="0"/>
              </a:rPr>
              <a:t>c</a:t>
            </a:r>
            <a:r>
              <a:rPr lang="ro-RO" sz="1300" b="1" dirty="0" smtClean="0">
                <a:solidFill>
                  <a:srgbClr val="002060"/>
                </a:solidFill>
                <a:latin typeface="Imprint MT Shadow" panose="04020605060303030202" pitchFamily="82" charset="0"/>
              </a:rPr>
              <a:t>oresponding author: delia_dumbrava@yahoo.com</a:t>
            </a:r>
            <a:endParaRPr lang="en-US" sz="1800" b="1" dirty="0">
              <a:solidFill>
                <a:srgbClr val="002060"/>
              </a:solidFill>
              <a:latin typeface="Imprint MT Shadow" panose="04020605060303030202" pitchFamily="82" charset="0"/>
            </a:endParaRPr>
          </a:p>
        </p:txBody>
      </p:sp>
      <p:sp>
        <p:nvSpPr>
          <p:cNvPr id="4" name="Oval 3"/>
          <p:cNvSpPr/>
          <p:nvPr/>
        </p:nvSpPr>
        <p:spPr>
          <a:xfrm>
            <a:off x="483664" y="99982"/>
            <a:ext cx="1080000" cy="1080000"/>
          </a:xfrm>
          <a:prstGeom prst="ellipse">
            <a:avLst/>
          </a:prstGeom>
          <a:blipFill>
            <a:blip r:embed="rId19" cstate="print"/>
            <a:stretch>
              <a:fillRect/>
            </a:stretch>
          </a:blip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 y="1762113"/>
            <a:ext cx="6858000" cy="400110"/>
          </a:xfrm>
          <a:prstGeom prst="rect">
            <a:avLst/>
          </a:prstGeom>
          <a:solidFill>
            <a:srgbClr val="0070C0"/>
          </a:solidFill>
        </p:spPr>
        <p:txBody>
          <a:bodyPr wrap="square" rtlCol="0">
            <a:spAutoFit/>
          </a:bodyPr>
          <a:lstStyle/>
          <a:p>
            <a:pPr algn="ctr"/>
            <a:r>
              <a:rPr lang="ro-RO" sz="1000" b="1" dirty="0" smtClean="0">
                <a:solidFill>
                  <a:schemeClr val="bg1"/>
                </a:solidFill>
                <a:latin typeface="Arial" panose="020B0604020202020204" pitchFamily="34" charset="0"/>
                <a:cs typeface="Arial" panose="020B0604020202020204" pitchFamily="34" charset="0"/>
              </a:rPr>
              <a:t>BANAT</a:t>
            </a:r>
            <a:r>
              <a:rPr lang="en-US" sz="1000" b="1" dirty="0" smtClean="0">
                <a:solidFill>
                  <a:schemeClr val="bg1"/>
                </a:solidFill>
                <a:latin typeface="Arial" panose="020B0604020202020204" pitchFamily="34" charset="0"/>
                <a:cs typeface="Arial" panose="020B0604020202020204" pitchFamily="34" charset="0"/>
              </a:rPr>
              <a:t>’S UNIVERSITY OF AGRICULTURAL SCIENCES AND VETERINARY MEDICINE </a:t>
            </a:r>
            <a:endParaRPr lang="ro-RO" sz="1000" b="1" dirty="0" smtClean="0">
              <a:solidFill>
                <a:schemeClr val="bg1"/>
              </a:solidFill>
              <a:latin typeface="Arial" panose="020B0604020202020204" pitchFamily="34" charset="0"/>
              <a:cs typeface="Arial" panose="020B0604020202020204" pitchFamily="34" charset="0"/>
            </a:endParaRPr>
          </a:p>
          <a:p>
            <a:pPr algn="ctr"/>
            <a:r>
              <a:rPr lang="ro-RO" sz="1000" b="1" dirty="0" smtClean="0">
                <a:solidFill>
                  <a:schemeClr val="bg1"/>
                </a:solidFill>
                <a:latin typeface="Arial" panose="020B0604020202020204" pitchFamily="34" charset="0"/>
                <a:cs typeface="Arial" panose="020B0604020202020204" pitchFamily="34" charset="0"/>
              </a:rPr>
              <a:t>”KING MICHAEL 1</a:t>
            </a:r>
            <a:r>
              <a:rPr lang="ro-RO" sz="1000" b="1" baseline="30000" dirty="0" smtClean="0">
                <a:solidFill>
                  <a:schemeClr val="bg1"/>
                </a:solidFill>
                <a:latin typeface="Arial" panose="020B0604020202020204" pitchFamily="34" charset="0"/>
                <a:cs typeface="Arial" panose="020B0604020202020204" pitchFamily="34" charset="0"/>
              </a:rPr>
              <a:t>ST</a:t>
            </a:r>
            <a:r>
              <a:rPr lang="ro-RO" sz="1000" b="1" dirty="0" smtClean="0">
                <a:solidFill>
                  <a:schemeClr val="bg1"/>
                </a:solidFill>
                <a:latin typeface="Arial" panose="020B0604020202020204" pitchFamily="34" charset="0"/>
                <a:cs typeface="Arial" panose="020B0604020202020204" pitchFamily="34" charset="0"/>
              </a:rPr>
              <a:t> OF ROMANIA” FROM TIMIȘOARA</a:t>
            </a:r>
            <a:endParaRPr lang="en-US" sz="1000" b="1" dirty="0">
              <a:solidFill>
                <a:schemeClr val="bg1"/>
              </a:solidFill>
              <a:latin typeface="Goudy Old Style" panose="02020502050305020303" pitchFamily="18" charset="0"/>
            </a:endParaRPr>
          </a:p>
        </p:txBody>
      </p:sp>
    </p:spTree>
    <p:extLst>
      <p:ext uri="{BB962C8B-B14F-4D97-AF65-F5344CB8AC3E}">
        <p14:creationId xmlns:p14="http://schemas.microsoft.com/office/powerpoint/2010/main" xmlns="" val="12114707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2520</TotalTime>
  <Words>581</Words>
  <Application>Microsoft Office PowerPoint</Application>
  <PresentationFormat>On-screen Show (4:3)</PresentationFormat>
  <Paragraphs>52</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Office Theme</vt:lpstr>
      <vt:lpstr>Document</vt:lpstr>
      <vt:lpstr>TRADEMARK M2020/00811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Asus</cp:lastModifiedBy>
  <cp:revision>54</cp:revision>
  <cp:lastPrinted>2018-11-19T06:37:08Z</cp:lastPrinted>
  <dcterms:created xsi:type="dcterms:W3CDTF">2018-10-30T10:04:42Z</dcterms:created>
  <dcterms:modified xsi:type="dcterms:W3CDTF">2020-03-31T11:02:04Z</dcterms:modified>
</cp:coreProperties>
</file>